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0"/>
  </p:notesMasterIdLst>
  <p:handoutMasterIdLst>
    <p:handoutMasterId r:id="rId31"/>
  </p:handoutMasterIdLst>
  <p:sldIdLst>
    <p:sldId id="257" r:id="rId5"/>
    <p:sldId id="279" r:id="rId6"/>
    <p:sldId id="276" r:id="rId7"/>
    <p:sldId id="278" r:id="rId8"/>
    <p:sldId id="258" r:id="rId9"/>
    <p:sldId id="281" r:id="rId10"/>
    <p:sldId id="259" r:id="rId11"/>
    <p:sldId id="260" r:id="rId12"/>
    <p:sldId id="261" r:id="rId13"/>
    <p:sldId id="273" r:id="rId14"/>
    <p:sldId id="262" r:id="rId15"/>
    <p:sldId id="263" r:id="rId16"/>
    <p:sldId id="265" r:id="rId17"/>
    <p:sldId id="267" r:id="rId18"/>
    <p:sldId id="268" r:id="rId19"/>
    <p:sldId id="269" r:id="rId20"/>
    <p:sldId id="280" r:id="rId21"/>
    <p:sldId id="312" r:id="rId22"/>
    <p:sldId id="319" r:id="rId23"/>
    <p:sldId id="303" r:id="rId24"/>
    <p:sldId id="316" r:id="rId25"/>
    <p:sldId id="317" r:id="rId26"/>
    <p:sldId id="302" r:id="rId27"/>
    <p:sldId id="272" r:id="rId28"/>
    <p:sldId id="313"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initials="R" lastIdx="5" clrIdx="0">
    <p:extLst>
      <p:ext uri="{19B8F6BF-5375-455C-9EA6-DF929625EA0E}">
        <p15:presenceInfo xmlns:p15="http://schemas.microsoft.com/office/powerpoint/2012/main" userId="Rob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684147-3E7C-4235-A7CD-F7F8CE6427EF}" v="41" dt="2020-05-19T18:49:45.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838" autoAdjust="0"/>
    <p:restoredTop sz="94694"/>
  </p:normalViewPr>
  <p:slideViewPr>
    <p:cSldViewPr snapToGrid="0" snapToObjects="1">
      <p:cViewPr varScale="1">
        <p:scale>
          <a:sx n="92" d="100"/>
          <a:sy n="92" d="100"/>
        </p:scale>
        <p:origin x="90" y="132"/>
      </p:cViewPr>
      <p:guideLst/>
    </p:cSldViewPr>
  </p:slideViewPr>
  <p:notesTextViewPr>
    <p:cViewPr>
      <p:scale>
        <a:sx n="1" d="1"/>
        <a:sy n="1" d="1"/>
      </p:scale>
      <p:origin x="0" y="0"/>
    </p:cViewPr>
  </p:notesTextViewPr>
  <p:notesViewPr>
    <p:cSldViewPr snapToGrid="0" snapToObjects="1">
      <p:cViewPr varScale="1">
        <p:scale>
          <a:sx n="89" d="100"/>
          <a:sy n="89" d="100"/>
        </p:scale>
        <p:origin x="3840"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21T17:20:06.024" idx="4">
    <p:pos x="10" y="10"/>
    <p:text>Should we add preganant women</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D0C336-C200-9E4A-81DE-F40847D17D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898372B-750A-2F46-83A6-86FD305565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B13F96-7203-1F4B-85A8-5F9A175CD7B5}" type="datetimeFigureOut">
              <a:rPr lang="en-US" smtClean="0"/>
              <a:t>5/20/2020</a:t>
            </a:fld>
            <a:endParaRPr lang="en-US"/>
          </a:p>
        </p:txBody>
      </p:sp>
      <p:sp>
        <p:nvSpPr>
          <p:cNvPr id="4" name="Footer Placeholder 3">
            <a:extLst>
              <a:ext uri="{FF2B5EF4-FFF2-40B4-BE49-F238E27FC236}">
                <a16:creationId xmlns:a16="http://schemas.microsoft.com/office/drawing/2014/main" id="{CD08EFAF-95C0-254F-996A-76F0B771A24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49D6CB4-10C4-E14C-92EE-B7A95B6B21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336C63-6C92-954A-AFB7-967C1BE114EC}" type="slidenum">
              <a:rPr lang="en-US" smtClean="0"/>
              <a:t>‹#›</a:t>
            </a:fld>
            <a:endParaRPr lang="en-US"/>
          </a:p>
        </p:txBody>
      </p:sp>
    </p:spTree>
    <p:extLst>
      <p:ext uri="{BB962C8B-B14F-4D97-AF65-F5344CB8AC3E}">
        <p14:creationId xmlns:p14="http://schemas.microsoft.com/office/powerpoint/2010/main" val="2804936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3DE23-4173-164A-94FF-A7059DE99835}" type="datetimeFigureOut">
              <a:rPr lang="en-US" smtClean="0"/>
              <a:t>5/20/2020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45D37-4DCB-3148-87A1-5B7098F22682}" type="slidenum">
              <a:rPr lang="en-US" smtClean="0"/>
              <a:t>‹#›</a:t>
            </a:fld>
            <a:endParaRPr lang="en-US"/>
          </a:p>
        </p:txBody>
      </p:sp>
    </p:spTree>
    <p:extLst>
      <p:ext uri="{BB962C8B-B14F-4D97-AF65-F5344CB8AC3E}">
        <p14:creationId xmlns:p14="http://schemas.microsoft.com/office/powerpoint/2010/main" val="371525185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1050" y="592138"/>
            <a:ext cx="6481763" cy="2087562"/>
          </a:xfrm>
          <a:prstGeom prst="rect">
            <a:avLst/>
          </a:prstGeom>
        </p:spPr>
        <p:txBody>
          <a:bodyPr anchor="b">
            <a:normAutofit/>
          </a:bodyPr>
          <a:lstStyle>
            <a:lvl1pPr algn="l">
              <a:defRPr sz="3400" b="0" i="0">
                <a:latin typeface="Helvetica Now Text ExtraBold" panose="020B0504030202020204" pitchFamily="34" charset="77"/>
              </a:defRPr>
            </a:lvl1pPr>
          </a:lstStyle>
          <a:p>
            <a:r>
              <a:rPr lang="en-US"/>
              <a:t>Click to edit Master title style</a:t>
            </a:r>
            <a:endParaRPr lang="en-US" dirty="0"/>
          </a:p>
        </p:txBody>
      </p:sp>
      <p:sp>
        <p:nvSpPr>
          <p:cNvPr id="3" name="Subtitle 2"/>
          <p:cNvSpPr>
            <a:spLocks noGrp="1"/>
          </p:cNvSpPr>
          <p:nvPr>
            <p:ph type="subTitle" idx="1"/>
          </p:nvPr>
        </p:nvSpPr>
        <p:spPr>
          <a:xfrm>
            <a:off x="2051050" y="2859088"/>
            <a:ext cx="6481762" cy="1981200"/>
          </a:xfrm>
          <a:prstGeom prst="rect">
            <a:avLst/>
          </a:prstGeom>
        </p:spPr>
        <p:txBody>
          <a:bodyPr lIns="0">
            <a:normAutofit/>
          </a:bodyPr>
          <a:lstStyle>
            <a:lvl1pPr marL="0" indent="0" algn="l">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32942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69054" y="273844"/>
            <a:ext cx="6846295" cy="99417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622176" y="2245554"/>
            <a:ext cx="5893173" cy="234889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5" name="Footer Placeholder 4"/>
          <p:cNvSpPr>
            <a:spLocks noGrp="1"/>
          </p:cNvSpPr>
          <p:nvPr>
            <p:ph type="ftr" sz="quarter" idx="11"/>
          </p:nvPr>
        </p:nvSpPr>
        <p:spPr>
          <a:xfrm>
            <a:off x="287338" y="303213"/>
            <a:ext cx="1130210" cy="1344052"/>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392450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5" name="Footer Placeholder 4"/>
          <p:cNvSpPr>
            <a:spLocks noGrp="1"/>
          </p:cNvSpPr>
          <p:nvPr>
            <p:ph type="ftr" sz="quarter" idx="11"/>
          </p:nvPr>
        </p:nvSpPr>
        <p:spPr>
          <a:xfrm>
            <a:off x="287338" y="303213"/>
            <a:ext cx="1130210" cy="1344052"/>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395471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050" y="1958975"/>
            <a:ext cx="6464299" cy="2635473"/>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7" name="Title 6">
            <a:extLst>
              <a:ext uri="{FF2B5EF4-FFF2-40B4-BE49-F238E27FC236}">
                <a16:creationId xmlns:a16="http://schemas.microsoft.com/office/drawing/2014/main" id="{D2466A6F-A886-C842-8254-FC539D1FC758}"/>
              </a:ext>
            </a:extLst>
          </p:cNvPr>
          <p:cNvSpPr>
            <a:spLocks noGrp="1"/>
          </p:cNvSpPr>
          <p:nvPr>
            <p:ph type="title"/>
          </p:nvPr>
        </p:nvSpPr>
        <p:spPr>
          <a:xfrm>
            <a:off x="2057399" y="592139"/>
            <a:ext cx="6475413" cy="1187449"/>
          </a:xfrm>
        </p:spPr>
        <p:txBody>
          <a:bodyPr/>
          <a:lstStyle/>
          <a:p>
            <a:r>
              <a:rPr lang="en-US"/>
              <a:t>Click to edit Master title style</a:t>
            </a:r>
            <a:endParaRPr lang="en-US" dirty="0"/>
          </a:p>
        </p:txBody>
      </p:sp>
    </p:spTree>
    <p:extLst>
      <p:ext uri="{BB962C8B-B14F-4D97-AF65-F5344CB8AC3E}">
        <p14:creationId xmlns:p14="http://schemas.microsoft.com/office/powerpoint/2010/main" val="352711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51049" y="592139"/>
            <a:ext cx="6481763" cy="2087562"/>
          </a:xfrm>
          <a:prstGeom prst="rect">
            <a:avLst/>
          </a:prstGeo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2051050" y="2859088"/>
            <a:ext cx="6481763" cy="57366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6476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1050" y="592138"/>
            <a:ext cx="6481763" cy="118745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2051050" y="1958975"/>
            <a:ext cx="3080870" cy="2673747"/>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5451943" y="1958975"/>
            <a:ext cx="3080870" cy="2673747"/>
          </a:xfrm>
          <a:prstGeom prst="rect">
            <a:avLst/>
          </a:prstGeo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0603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8" name="Footer Placeholder 7"/>
          <p:cNvSpPr>
            <a:spLocks noGrp="1"/>
          </p:cNvSpPr>
          <p:nvPr>
            <p:ph type="ftr" sz="quarter" idx="11"/>
          </p:nvPr>
        </p:nvSpPr>
        <p:spPr>
          <a:xfrm>
            <a:off x="287338" y="303213"/>
            <a:ext cx="1130210" cy="1344052"/>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55545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69054" y="273844"/>
            <a:ext cx="6846295" cy="99417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4" name="Footer Placeholder 3"/>
          <p:cNvSpPr>
            <a:spLocks noGrp="1"/>
          </p:cNvSpPr>
          <p:nvPr>
            <p:ph type="ftr" sz="quarter" idx="11"/>
          </p:nvPr>
        </p:nvSpPr>
        <p:spPr>
          <a:xfrm>
            <a:off x="287338" y="303213"/>
            <a:ext cx="1130210" cy="1344052"/>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50115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3" name="Footer Placeholder 2"/>
          <p:cNvSpPr>
            <a:spLocks noGrp="1"/>
          </p:cNvSpPr>
          <p:nvPr>
            <p:ph type="ftr" sz="quarter" idx="11"/>
          </p:nvPr>
        </p:nvSpPr>
        <p:spPr>
          <a:xfrm>
            <a:off x="287338" y="303213"/>
            <a:ext cx="1130210" cy="1344052"/>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321616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6" name="Footer Placeholder 5"/>
          <p:cNvSpPr>
            <a:spLocks noGrp="1"/>
          </p:cNvSpPr>
          <p:nvPr>
            <p:ph type="ftr" sz="quarter" idx="11"/>
          </p:nvPr>
        </p:nvSpPr>
        <p:spPr>
          <a:xfrm>
            <a:off x="287338" y="303213"/>
            <a:ext cx="1130210" cy="1344052"/>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60516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6" name="Footer Placeholder 5"/>
          <p:cNvSpPr>
            <a:spLocks noGrp="1"/>
          </p:cNvSpPr>
          <p:nvPr>
            <p:ph type="ftr" sz="quarter" idx="11"/>
          </p:nvPr>
        </p:nvSpPr>
        <p:spPr>
          <a:xfrm>
            <a:off x="287338" y="303213"/>
            <a:ext cx="1130210" cy="1344052"/>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64714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F6B05C9-0212-294F-B1A1-5447E46DF842}"/>
              </a:ext>
            </a:extLst>
          </p:cNvPr>
          <p:cNvSpPr/>
          <p:nvPr userDrawn="1"/>
        </p:nvSpPr>
        <p:spPr>
          <a:xfrm>
            <a:off x="1511300" y="308373"/>
            <a:ext cx="7308850" cy="4531915"/>
          </a:xfrm>
          <a:prstGeom prst="rect">
            <a:avLst/>
          </a:prstGeom>
          <a:gradFill>
            <a:gsLst>
              <a:gs pos="100000">
                <a:schemeClr val="bg1"/>
              </a:gs>
              <a:gs pos="0">
                <a:srgbClr val="E6E6E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noFill/>
              <a:latin typeface="Helvetica Now Text" panose="020B0504030202020204" pitchFamily="34" charset="77"/>
            </a:endParaRPr>
          </a:p>
        </p:txBody>
      </p:sp>
      <p:pic>
        <p:nvPicPr>
          <p:cNvPr id="10" name="UNISON logo">
            <a:extLst>
              <a:ext uri="{FF2B5EF4-FFF2-40B4-BE49-F238E27FC236}">
                <a16:creationId xmlns:a16="http://schemas.microsoft.com/office/drawing/2014/main" id="{6B910018-DC03-8246-9443-7F892BD6B64A}"/>
              </a:ext>
            </a:extLst>
          </p:cNvPr>
          <p:cNvPicPr>
            <a:picLocks noChangeAspect="1"/>
          </p:cNvPicPr>
          <p:nvPr userDrawn="1"/>
        </p:nvPicPr>
        <p:blipFill>
          <a:blip r:embed="rId13"/>
          <a:stretch>
            <a:fillRect/>
          </a:stretch>
        </p:blipFill>
        <p:spPr>
          <a:xfrm>
            <a:off x="191629" y="4246481"/>
            <a:ext cx="1225919" cy="623176"/>
          </a:xfrm>
          <a:prstGeom prst="rect">
            <a:avLst/>
          </a:prstGeom>
        </p:spPr>
      </p:pic>
      <p:sp>
        <p:nvSpPr>
          <p:cNvPr id="16" name="Title Placeholder 15">
            <a:extLst>
              <a:ext uri="{FF2B5EF4-FFF2-40B4-BE49-F238E27FC236}">
                <a16:creationId xmlns:a16="http://schemas.microsoft.com/office/drawing/2014/main" id="{FB8CCB80-746B-8448-8892-BD70FFB8324F}"/>
              </a:ext>
            </a:extLst>
          </p:cNvPr>
          <p:cNvSpPr>
            <a:spLocks noGrp="1"/>
          </p:cNvSpPr>
          <p:nvPr>
            <p:ph type="title"/>
          </p:nvPr>
        </p:nvSpPr>
        <p:spPr>
          <a:xfrm>
            <a:off x="2057399" y="592139"/>
            <a:ext cx="6475413" cy="2087562"/>
          </a:xfrm>
          <a:prstGeom prst="rect">
            <a:avLst/>
          </a:prstGeom>
        </p:spPr>
        <p:txBody>
          <a:bodyPr vert="horz" lIns="0" tIns="0" rIns="0" bIns="0" rtlCol="0" anchor="b" anchorCtr="0">
            <a:normAutofit/>
          </a:bodyPr>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AAAC3EC5-0D33-084A-A344-B32479F0D6C0}"/>
              </a:ext>
            </a:extLst>
          </p:cNvPr>
          <p:cNvSpPr>
            <a:spLocks noGrp="1"/>
          </p:cNvSpPr>
          <p:nvPr>
            <p:ph type="body" idx="1"/>
          </p:nvPr>
        </p:nvSpPr>
        <p:spPr>
          <a:xfrm>
            <a:off x="2057399" y="2859089"/>
            <a:ext cx="6475413" cy="1976038"/>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p:txBody>
      </p:sp>
      <p:sp>
        <p:nvSpPr>
          <p:cNvPr id="3" name="Footer Placeholder 2">
            <a:extLst>
              <a:ext uri="{FF2B5EF4-FFF2-40B4-BE49-F238E27FC236}">
                <a16:creationId xmlns:a16="http://schemas.microsoft.com/office/drawing/2014/main" id="{1139AA5E-9F60-2343-9CF9-C887E1D51657}"/>
              </a:ext>
            </a:extLst>
          </p:cNvPr>
          <p:cNvSpPr>
            <a:spLocks noGrp="1"/>
          </p:cNvSpPr>
          <p:nvPr>
            <p:ph type="ftr" sz="quarter" idx="3"/>
          </p:nvPr>
        </p:nvSpPr>
        <p:spPr>
          <a:xfrm>
            <a:off x="287338" y="303213"/>
            <a:ext cx="1223962" cy="274637"/>
          </a:xfrm>
          <a:prstGeom prst="rect">
            <a:avLst/>
          </a:prstGeom>
        </p:spPr>
        <p:txBody>
          <a:bodyPr vert="horz" wrap="none" lIns="0" tIns="0" rIns="0" bIns="0" rtlCol="0" anchor="t" anchorCtr="0">
            <a:normAutofit/>
          </a:bodyPr>
          <a:lstStyle>
            <a:lvl1pPr algn="l" fontAlgn="t">
              <a:defRPr sz="1000" b="1" i="0" baseline="0">
                <a:solidFill>
                  <a:schemeClr val="tx1">
                    <a:lumMod val="25000"/>
                    <a:lumOff val="75000"/>
                  </a:schemeClr>
                </a:solidFill>
                <a:latin typeface="Helvetica Now Text" panose="020B0504030202020204" pitchFamily="34" charset="77"/>
              </a:defRPr>
            </a:lvl1pPr>
          </a:lstStyle>
          <a:p>
            <a:endParaRPr lang="en-US" dirty="0"/>
          </a:p>
        </p:txBody>
      </p:sp>
    </p:spTree>
    <p:extLst>
      <p:ext uri="{BB962C8B-B14F-4D97-AF65-F5344CB8AC3E}">
        <p14:creationId xmlns:p14="http://schemas.microsoft.com/office/powerpoint/2010/main" val="1661667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2800" b="0" i="0" kern="1200">
          <a:solidFill>
            <a:schemeClr val="tx1"/>
          </a:solidFill>
          <a:latin typeface="Helvetica Now Text ExtraBold" panose="020B0504030202020204" pitchFamily="34" charset="77"/>
          <a:ea typeface="+mj-ea"/>
          <a:cs typeface="+mj-cs"/>
        </a:defRPr>
      </a:lvl1pPr>
    </p:titleStyle>
    <p:bodyStyle>
      <a:lvl1pPr marL="0" indent="0" algn="l" defTabSz="685800" rtl="0" eaLnBrk="1" latinLnBrk="0" hangingPunct="1">
        <a:lnSpc>
          <a:spcPct val="90000"/>
        </a:lnSpc>
        <a:spcBef>
          <a:spcPts val="750"/>
        </a:spcBef>
        <a:buFontTx/>
        <a:buNone/>
        <a:defRPr sz="2100" b="1" i="0" kern="1200">
          <a:solidFill>
            <a:schemeClr val="tx1"/>
          </a:solidFill>
          <a:latin typeface="Helvetica Now Text" panose="020B0504030202020204" pitchFamily="34" charset="77"/>
          <a:ea typeface="+mn-ea"/>
          <a:cs typeface="+mn-cs"/>
        </a:defRPr>
      </a:lvl1pPr>
      <a:lvl2pPr marL="222250" indent="-222250" algn="l" defTabSz="685800" rtl="0" eaLnBrk="1" latinLnBrk="0" hangingPunct="1">
        <a:lnSpc>
          <a:spcPct val="90000"/>
        </a:lnSpc>
        <a:spcBef>
          <a:spcPts val="375"/>
        </a:spcBef>
        <a:buFont typeface="Arial" panose="020B0604020202020204" pitchFamily="34" charset="0"/>
        <a:buChar char="•"/>
        <a:tabLst/>
        <a:defRPr sz="1800" b="0" i="0" kern="1200">
          <a:solidFill>
            <a:schemeClr val="tx1"/>
          </a:solidFill>
          <a:latin typeface="Helvetica Now Text" panose="020B0504030202020204" pitchFamily="34" charset="77"/>
          <a:ea typeface="+mn-ea"/>
          <a:cs typeface="+mn-cs"/>
        </a:defRPr>
      </a:lvl2pPr>
      <a:lvl3pPr marL="490538" indent="-242888" algn="l" defTabSz="685800" rtl="0" eaLnBrk="1" latinLnBrk="0" hangingPunct="1">
        <a:lnSpc>
          <a:spcPct val="90000"/>
        </a:lnSpc>
        <a:spcBef>
          <a:spcPts val="375"/>
        </a:spcBef>
        <a:buFont typeface="System Font"/>
        <a:buChar char="—"/>
        <a:tabLst/>
        <a:defRPr sz="1500" b="0" i="0" kern="1200">
          <a:solidFill>
            <a:schemeClr val="tx1"/>
          </a:solidFill>
          <a:latin typeface="Helvetica Now Text" panose="020B0504030202020204"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ow Text" panose="020B0504030202020204"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ow Text" panose="020B0504030202020204"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88" userDrawn="1">
          <p15:clr>
            <a:srgbClr val="F26B43"/>
          </p15:clr>
        </p15:guide>
        <p15:guide id="2" pos="1292" userDrawn="1">
          <p15:clr>
            <a:srgbClr val="F26B43"/>
          </p15:clr>
        </p15:guide>
        <p15:guide id="3" orient="horz" pos="1801" userDrawn="1">
          <p15:clr>
            <a:srgbClr val="F26B43"/>
          </p15:clr>
        </p15:guide>
        <p15:guide id="4" pos="5375" userDrawn="1">
          <p15:clr>
            <a:srgbClr val="F26B43"/>
          </p15:clr>
        </p15:guide>
        <p15:guide id="5" orient="horz" pos="373" userDrawn="1">
          <p15:clr>
            <a:srgbClr val="F26B43"/>
          </p15:clr>
        </p15:guide>
        <p15:guide id="6" orient="horz" pos="3049" userDrawn="1">
          <p15:clr>
            <a:srgbClr val="F26B43"/>
          </p15:clr>
        </p15:guide>
        <p15:guide id="7" orient="horz" pos="191" userDrawn="1">
          <p15:clr>
            <a:srgbClr val="F26B43"/>
          </p15:clr>
        </p15:guide>
        <p15:guide id="8" pos="952" userDrawn="1">
          <p15:clr>
            <a:srgbClr val="F26B43"/>
          </p15:clr>
        </p15:guide>
        <p15:guide id="9" pos="181" userDrawn="1">
          <p15:clr>
            <a:srgbClr val="F26B43"/>
          </p15:clr>
        </p15:guide>
        <p15:guide id="10" pos="5556" userDrawn="1">
          <p15:clr>
            <a:srgbClr val="F26B43"/>
          </p15:clr>
        </p15:guide>
        <p15:guide id="11" orient="horz" pos="1121" userDrawn="1">
          <p15:clr>
            <a:srgbClr val="F26B43"/>
          </p15:clr>
        </p15:guide>
        <p15:guide id="12" orient="horz" pos="123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hse.gov.uk/contact/concerns.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unison.org.uk/coronavirus-rights-work/" TargetMode="External"/><Relationship Id="rId2" Type="http://schemas.openxmlformats.org/officeDocument/2006/relationships/hyperlink" Target="https://branches.unison.org.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Union.Covidconcerns@hse.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unison.org.uk/get-help/services-support/legal-services/" TargetMode="External"/><Relationship Id="rId2" Type="http://schemas.openxmlformats.org/officeDocument/2006/relationships/hyperlink" Target="http://branches.unison.org.u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oogle.com/url?sa=t&amp;rct=j&amp;q=&amp;esrc=s&amp;source=web&amp;cd=1&amp;ved=2ahUKEwi_xp7lr7rpAhVxu3EKHa1gCtwQFjAAegQIARAB&amp;url=https%3A%2F%2Fwww.hps.scot.nhs.uk%2Fabout-us%2Fcontact-us%2F&amp;usg=AOvVaw37yKHY1tgnXL75-WS_4CpV" TargetMode="External"/><Relationship Id="rId2" Type="http://schemas.openxmlformats.org/officeDocument/2006/relationships/hyperlink" Target="https://www.google.com/url?sa=t&amp;rct=j&amp;q=&amp;esrc=s&amp;source=web&amp;cd=1&amp;cad=rja&amp;uact=8&amp;ved=2ahUKEwig0aHdrbrpAhVHTxUIHUCJDU4QFjAAegQIAxAB&amp;url=https%3A%2F%2Fwww.gov.uk%2Fguidance%2Fcontacts-phe-regions-and-local-centres&amp;usg=AOvVaw0XE1a0nBu2BjBcaG_RJ49u" TargetMode="External"/><Relationship Id="rId1" Type="http://schemas.openxmlformats.org/officeDocument/2006/relationships/slideLayout" Target="../slideLayouts/slideLayout2.xml"/><Relationship Id="rId5" Type="http://schemas.openxmlformats.org/officeDocument/2006/relationships/hyperlink" Target="https://www.google.com/url?sa=t&amp;rct=j&amp;q=&amp;esrc=s&amp;source=web&amp;cd=3&amp;cad=rja&amp;uact=8&amp;ved=2ahUKEwjQqL_AsbrpAhWORhUIHetdCpMQFjACegQIAxAB&amp;url=https%3A%2F%2Fwww.nidirect.gov.uk%2Fcontacts%2Fcontacts-az%2Fpublic-health-agency&amp;usg=AOvVaw1deyZg1PHIbQXkqWzVoet7" TargetMode="External"/><Relationship Id="rId4" Type="http://schemas.openxmlformats.org/officeDocument/2006/relationships/hyperlink" Target="https://www.google.com/url?sa=t&amp;rct=j&amp;q=&amp;esrc=s&amp;source=web&amp;cd=1&amp;cad=rja&amp;uact=8&amp;ved=2ahUKEwjfiYvzsLrpAhXBQRUIHWRQB5cQFjAAegQIARAC&amp;url=https%3A%2F%2Fphw.nhs.wales%2Fuse-of-site%2Fcontact-us%2F&amp;usg=AOvVaw2sau2bRlEwpwhRP-KGVsBj"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publichealthmatters.blog.gov.uk/2020/02/20/what-is-self-isolation-and-why-is-it-important/" TargetMode="External"/><Relationship Id="rId3" Type="http://schemas.openxmlformats.org/officeDocument/2006/relationships/hyperlink" Target="https://www.google.com/url?sa=t&amp;rct=j&amp;q=&amp;esrc=s&amp;source=web&amp;cd=1&amp;ved=2ahUKEwirqYfqsrboAhUHQhUIHUv8CLEQFjAAegQIBBAB&amp;url=https://www.unison.org.uk/coronavirus-rights-work/&amp;usg=AOvVaw3Lx5gmpbVdihVoqde2lFwC" TargetMode="External"/><Relationship Id="rId7" Type="http://schemas.openxmlformats.org/officeDocument/2006/relationships/hyperlink" Target="https://www.gov.uk/coronavirus" TargetMode="External"/><Relationship Id="rId2" Type="http://schemas.openxmlformats.org/officeDocument/2006/relationships/hyperlink" Target="https://www.unison.org.uk/content/uploads/2020/02/Coronavirus-Advice-2.pdf" TargetMode="External"/><Relationship Id="rId1" Type="http://schemas.openxmlformats.org/officeDocument/2006/relationships/slideLayout" Target="../slideLayouts/slideLayout2.xml"/><Relationship Id="rId6" Type="http://schemas.openxmlformats.org/officeDocument/2006/relationships/hyperlink" Target="https://www.gov.uk/government/collections/coronavirus-covid-19-list-of-guidance" TargetMode="External"/><Relationship Id="rId5" Type="http://schemas.openxmlformats.org/officeDocument/2006/relationships/hyperlink" Target="http://bit.ly/tuc-education-sign-up" TargetMode="External"/><Relationship Id="rId10" Type="http://schemas.openxmlformats.org/officeDocument/2006/relationships/hyperlink" Target="https://www.nhs.uk/conditions/coronavirus-covid-19/" TargetMode="External"/><Relationship Id="rId4" Type="http://schemas.openxmlformats.org/officeDocument/2006/relationships/hyperlink" Target="https://youtu.be/93qU-CepK7I" TargetMode="External"/><Relationship Id="rId9" Type="http://schemas.openxmlformats.org/officeDocument/2006/relationships/hyperlink" Target="https://www.gov.uk/government/organisations/public-health-england"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unison.org.uk/coronavirus-rights-work/personal-protective-equipment-coronavirus/" TargetMode="External"/><Relationship Id="rId2" Type="http://schemas.openxmlformats.org/officeDocument/2006/relationships/hyperlink" Target="https://www.unison.org.uk/coronavirus-rights-work/" TargetMode="External"/><Relationship Id="rId1" Type="http://schemas.openxmlformats.org/officeDocument/2006/relationships/slideLayout" Target="../slideLayouts/slideLayout2.xml"/><Relationship Id="rId6" Type="http://schemas.openxmlformats.org/officeDocument/2006/relationships/hyperlink" Target="https://www.hse.gov.uk/news/coronavirus.htm" TargetMode="External"/><Relationship Id="rId5" Type="http://schemas.openxmlformats.org/officeDocument/2006/relationships/hyperlink" Target="https://www.gov.uk/government/publications/wuhan-novel-coronavirus-infection-prevention-and-control?utm_source=7c916e5e-b965-44d0-a304-cf38d248abba&amp;utm_medium=email&amp;utm_campaign=govuk-notifications&amp;utm_content=immediate" TargetMode="External"/><Relationship Id="rId4" Type="http://schemas.openxmlformats.org/officeDocument/2006/relationships/hyperlink" Target="https://www.unison.org.uk/get-involved/in-your-workplace/key-documents-tools-activists/bargaining-guid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8296615-24C8-154B-AC66-EFA23FF15A50}"/>
              </a:ext>
            </a:extLst>
          </p:cNvPr>
          <p:cNvSpPr>
            <a:spLocks noGrp="1"/>
          </p:cNvSpPr>
          <p:nvPr>
            <p:ph type="ctrTitle"/>
          </p:nvPr>
        </p:nvSpPr>
        <p:spPr/>
        <p:txBody>
          <a:bodyPr/>
          <a:lstStyle/>
          <a:p>
            <a:r>
              <a:rPr lang="en-US" dirty="0"/>
              <a:t>BASIC HEALTH AND SAFETY PRINCIPLES AND THE CORONAVIRUS</a:t>
            </a:r>
          </a:p>
        </p:txBody>
      </p:sp>
      <p:sp>
        <p:nvSpPr>
          <p:cNvPr id="7" name="Subtitle 6">
            <a:extLst>
              <a:ext uri="{FF2B5EF4-FFF2-40B4-BE49-F238E27FC236}">
                <a16:creationId xmlns:a16="http://schemas.microsoft.com/office/drawing/2014/main" id="{F47C64EA-E311-EF4E-9E94-76EE4E8A7D05}"/>
              </a:ext>
            </a:extLst>
          </p:cNvPr>
          <p:cNvSpPr>
            <a:spLocks noGrp="1"/>
          </p:cNvSpPr>
          <p:nvPr>
            <p:ph type="subTitle" idx="1"/>
          </p:nvPr>
        </p:nvSpPr>
        <p:spPr/>
        <p:txBody>
          <a:bodyPr/>
          <a:lstStyle/>
          <a:p>
            <a:r>
              <a:rPr lang="en-US" dirty="0"/>
              <a:t>Applying best health and safety practice in the workplace during the Corona Pandemic </a:t>
            </a:r>
          </a:p>
          <a:p>
            <a:endParaRPr lang="en-US" dirty="0"/>
          </a:p>
          <a:p>
            <a:r>
              <a:rPr lang="en-US" dirty="0"/>
              <a:t>Information for UNISON Health and Safety Reps and Workplace Reps. </a:t>
            </a:r>
          </a:p>
        </p:txBody>
      </p:sp>
      <p:sp>
        <p:nvSpPr>
          <p:cNvPr id="2" name="TextBox 1">
            <a:extLst>
              <a:ext uri="{FF2B5EF4-FFF2-40B4-BE49-F238E27FC236}">
                <a16:creationId xmlns:a16="http://schemas.microsoft.com/office/drawing/2014/main" id="{F38FA943-0621-4CA6-BD72-CEC91E2E383D}"/>
              </a:ext>
            </a:extLst>
          </p:cNvPr>
          <p:cNvSpPr txBox="1"/>
          <p:nvPr/>
        </p:nvSpPr>
        <p:spPr>
          <a:xfrm>
            <a:off x="6400799" y="406400"/>
            <a:ext cx="1596571" cy="369332"/>
          </a:xfrm>
          <a:prstGeom prst="rect">
            <a:avLst/>
          </a:prstGeom>
        </p:spPr>
        <p:txBody>
          <a:bodyPr wrap="square" rtlCol="0">
            <a:spAutoFit/>
          </a:bodyPr>
          <a:lstStyle/>
          <a:p>
            <a:pPr algn="l"/>
            <a:r>
              <a:rPr lang="en-GB" dirty="0"/>
              <a:t>May 19 2020</a:t>
            </a:r>
          </a:p>
        </p:txBody>
      </p:sp>
    </p:spTree>
    <p:extLst>
      <p:ext uri="{BB962C8B-B14F-4D97-AF65-F5344CB8AC3E}">
        <p14:creationId xmlns:p14="http://schemas.microsoft.com/office/powerpoint/2010/main" val="62459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9A38CF-B659-49AD-923F-2B5F51273674}"/>
              </a:ext>
            </a:extLst>
          </p:cNvPr>
          <p:cNvSpPr>
            <a:spLocks noGrp="1"/>
          </p:cNvSpPr>
          <p:nvPr>
            <p:ph idx="1"/>
          </p:nvPr>
        </p:nvSpPr>
        <p:spPr/>
        <p:txBody>
          <a:bodyPr/>
          <a:lstStyle/>
          <a:p>
            <a:r>
              <a:rPr lang="en-GB" dirty="0"/>
              <a:t>Employer must:</a:t>
            </a:r>
          </a:p>
          <a:p>
            <a:pPr marL="342900" indent="-342900">
              <a:buFont typeface="Arial" panose="020B0604020202020204" pitchFamily="34" charset="0"/>
              <a:buChar char="•"/>
            </a:pPr>
            <a:r>
              <a:rPr lang="en-GB" dirty="0"/>
              <a:t>Work out the chance of harm and then take appropriate action to prevent it happening</a:t>
            </a:r>
          </a:p>
          <a:p>
            <a:pPr marL="342900" indent="-342900">
              <a:buFont typeface="Arial" panose="020B0604020202020204" pitchFamily="34" charset="0"/>
              <a:buChar char="•"/>
            </a:pPr>
            <a:r>
              <a:rPr lang="en-GB" dirty="0"/>
              <a:t>If risk then employer must do everything ‘Reasonably Practical’ to prevent the harm occurring</a:t>
            </a:r>
          </a:p>
          <a:p>
            <a:pPr marL="342900" indent="-342900">
              <a:buFont typeface="Arial" panose="020B0604020202020204" pitchFamily="34" charset="0"/>
              <a:buChar char="•"/>
            </a:pPr>
            <a:r>
              <a:rPr lang="en-GB" dirty="0"/>
              <a:t>Prevent or if not possible reduce the risk ‘As Far as Reasonably Practical’</a:t>
            </a:r>
          </a:p>
          <a:p>
            <a:endParaRPr lang="en-GB" dirty="0"/>
          </a:p>
        </p:txBody>
      </p:sp>
      <p:sp>
        <p:nvSpPr>
          <p:cNvPr id="3" name="Title 2">
            <a:extLst>
              <a:ext uri="{FF2B5EF4-FFF2-40B4-BE49-F238E27FC236}">
                <a16:creationId xmlns:a16="http://schemas.microsoft.com/office/drawing/2014/main" id="{392D86AD-5A85-48B1-9D75-6B336DA1A81E}"/>
              </a:ext>
            </a:extLst>
          </p:cNvPr>
          <p:cNvSpPr>
            <a:spLocks noGrp="1"/>
          </p:cNvSpPr>
          <p:nvPr>
            <p:ph type="title"/>
          </p:nvPr>
        </p:nvSpPr>
        <p:spPr/>
        <p:txBody>
          <a:bodyPr/>
          <a:lstStyle/>
          <a:p>
            <a:r>
              <a:rPr lang="en-GB" dirty="0"/>
              <a:t>Stage 3  Estimate chance of harm and identify ways to reduce it</a:t>
            </a:r>
          </a:p>
        </p:txBody>
      </p:sp>
    </p:spTree>
    <p:extLst>
      <p:ext uri="{BB962C8B-B14F-4D97-AF65-F5344CB8AC3E}">
        <p14:creationId xmlns:p14="http://schemas.microsoft.com/office/powerpoint/2010/main" val="1416283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1359E2-8D7E-4A1D-B080-ADEEA1F25A12}"/>
              </a:ext>
            </a:extLst>
          </p:cNvPr>
          <p:cNvSpPr>
            <a:spLocks noGrp="1"/>
          </p:cNvSpPr>
          <p:nvPr>
            <p:ph idx="1"/>
          </p:nvPr>
        </p:nvSpPr>
        <p:spPr>
          <a:xfrm>
            <a:off x="2068513" y="1581879"/>
            <a:ext cx="6464299" cy="3274325"/>
          </a:xfrm>
        </p:spPr>
        <p:txBody>
          <a:bodyPr>
            <a:normAutofit lnSpcReduction="10000"/>
          </a:bodyPr>
          <a:lstStyle/>
          <a:p>
            <a:endParaRPr lang="en-GB" dirty="0"/>
          </a:p>
          <a:p>
            <a:pPr marL="342900" indent="-342900">
              <a:buFont typeface="Arial" panose="020B0604020202020204" pitchFamily="34" charset="0"/>
              <a:buChar char="•"/>
            </a:pPr>
            <a:r>
              <a:rPr lang="en-GB" dirty="0"/>
              <a:t>Virus is easily transferable</a:t>
            </a:r>
          </a:p>
          <a:p>
            <a:pPr marL="342900" indent="-342900">
              <a:buFont typeface="Arial" panose="020B0604020202020204" pitchFamily="34" charset="0"/>
              <a:buChar char="•"/>
            </a:pPr>
            <a:r>
              <a:rPr lang="en-GB" dirty="0"/>
              <a:t>Although the majority experience relatively minor symptoms a minority develop severe symptoms and some even die</a:t>
            </a:r>
          </a:p>
          <a:p>
            <a:pPr marL="342900" indent="-342900">
              <a:buFont typeface="Arial" panose="020B0604020202020204" pitchFamily="34" charset="0"/>
              <a:buChar char="•"/>
            </a:pPr>
            <a:r>
              <a:rPr lang="en-GB" dirty="0"/>
              <a:t>Risk increases for those with certain underlying health condition</a:t>
            </a:r>
          </a:p>
          <a:p>
            <a:pPr marL="342900" indent="-342900">
              <a:buFont typeface="Arial" panose="020B0604020202020204" pitchFamily="34" charset="0"/>
              <a:buChar char="•"/>
            </a:pPr>
            <a:r>
              <a:rPr lang="en-GB" dirty="0"/>
              <a:t>Those who are those aged over 70</a:t>
            </a:r>
          </a:p>
          <a:p>
            <a:pPr marL="342900" indent="-342900">
              <a:buFont typeface="Arial" panose="020B0604020202020204" pitchFamily="34" charset="0"/>
              <a:buChar char="•"/>
            </a:pPr>
            <a:r>
              <a:rPr lang="en-GB" dirty="0"/>
              <a:t>Evidence of susceptibility among Black, Asian and Minority Ethnic groups (BAME) </a:t>
            </a:r>
          </a:p>
          <a:p>
            <a:endParaRPr lang="en-GB" dirty="0"/>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9A87B696-1A2D-4C6D-A1D1-991E96D5E3B5}"/>
              </a:ext>
            </a:extLst>
          </p:cNvPr>
          <p:cNvSpPr>
            <a:spLocks noGrp="1"/>
          </p:cNvSpPr>
          <p:nvPr>
            <p:ph type="title"/>
          </p:nvPr>
        </p:nvSpPr>
        <p:spPr>
          <a:xfrm>
            <a:off x="2057399" y="394431"/>
            <a:ext cx="6475413" cy="1187449"/>
          </a:xfrm>
        </p:spPr>
        <p:txBody>
          <a:bodyPr/>
          <a:lstStyle/>
          <a:p>
            <a:r>
              <a:rPr lang="en-GB" dirty="0"/>
              <a:t>Stage 3  Estimate chance of harm….</a:t>
            </a:r>
          </a:p>
        </p:txBody>
      </p:sp>
    </p:spTree>
    <p:extLst>
      <p:ext uri="{BB962C8B-B14F-4D97-AF65-F5344CB8AC3E}">
        <p14:creationId xmlns:p14="http://schemas.microsoft.com/office/powerpoint/2010/main" val="3915792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F9C389-BA87-436E-9EA1-7D40FEB04B65}"/>
              </a:ext>
            </a:extLst>
          </p:cNvPr>
          <p:cNvSpPr>
            <a:spLocks noGrp="1"/>
          </p:cNvSpPr>
          <p:nvPr>
            <p:ph idx="1"/>
          </p:nvPr>
        </p:nvSpPr>
        <p:spPr/>
        <p:txBody>
          <a:bodyPr/>
          <a:lstStyle/>
          <a:p>
            <a:r>
              <a:rPr lang="en-GB" dirty="0"/>
              <a:t>Avoid!</a:t>
            </a:r>
          </a:p>
          <a:p>
            <a:pPr marL="342900" indent="-342900">
              <a:buFont typeface="Arial" panose="020B0604020202020204" pitchFamily="34" charset="0"/>
              <a:buChar char="•"/>
            </a:pPr>
            <a:r>
              <a:rPr lang="en-GB" dirty="0"/>
              <a:t>Can people work from home?</a:t>
            </a:r>
          </a:p>
          <a:p>
            <a:pPr marL="342900" indent="-342900">
              <a:buFont typeface="Arial" panose="020B0604020202020204" pitchFamily="34" charset="0"/>
              <a:buChar char="•"/>
            </a:pPr>
            <a:r>
              <a:rPr lang="en-GB" dirty="0"/>
              <a:t>Is it absolutely essential that a particular person remain at work? </a:t>
            </a:r>
          </a:p>
          <a:p>
            <a:pPr marL="342900" indent="-342900">
              <a:buFont typeface="Arial" panose="020B0604020202020204" pitchFamily="34" charset="0"/>
              <a:buChar char="•"/>
            </a:pPr>
            <a:r>
              <a:rPr lang="en-GB" dirty="0"/>
              <a:t>Who decides? Is the person competent?</a:t>
            </a:r>
          </a:p>
          <a:p>
            <a:pPr marL="342900" indent="-342900">
              <a:buFont typeface="Arial" panose="020B0604020202020204" pitchFamily="34" charset="0"/>
              <a:buChar char="•"/>
            </a:pPr>
            <a:r>
              <a:rPr lang="en-GB" dirty="0"/>
              <a:t>How do they decide?</a:t>
            </a:r>
          </a:p>
          <a:p>
            <a:pPr marL="342900" indent="-342900">
              <a:buFont typeface="Arial" panose="020B0604020202020204" pitchFamily="34" charset="0"/>
              <a:buChar char="•"/>
            </a:pPr>
            <a:r>
              <a:rPr lang="en-GB" dirty="0"/>
              <a:t>Who is involved in the decision? </a:t>
            </a:r>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59E91442-A231-48A5-A4CA-A14F1DE7FF7B}"/>
              </a:ext>
            </a:extLst>
          </p:cNvPr>
          <p:cNvSpPr>
            <a:spLocks noGrp="1"/>
          </p:cNvSpPr>
          <p:nvPr>
            <p:ph type="title"/>
          </p:nvPr>
        </p:nvSpPr>
        <p:spPr/>
        <p:txBody>
          <a:bodyPr/>
          <a:lstStyle/>
          <a:p>
            <a:r>
              <a:rPr lang="en-GB" dirty="0"/>
              <a:t>Ways for employers to reduce harm </a:t>
            </a:r>
          </a:p>
        </p:txBody>
      </p:sp>
    </p:spTree>
    <p:extLst>
      <p:ext uri="{BB962C8B-B14F-4D97-AF65-F5344CB8AC3E}">
        <p14:creationId xmlns:p14="http://schemas.microsoft.com/office/powerpoint/2010/main" val="2621084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A84B35-CA2B-409C-A144-7D57355FC964}"/>
              </a:ext>
            </a:extLst>
          </p:cNvPr>
          <p:cNvSpPr>
            <a:spLocks noGrp="1"/>
          </p:cNvSpPr>
          <p:nvPr>
            <p:ph idx="1"/>
          </p:nvPr>
        </p:nvSpPr>
        <p:spPr>
          <a:xfrm>
            <a:off x="2062955" y="1319808"/>
            <a:ext cx="6464299" cy="3178052"/>
          </a:xfrm>
        </p:spPr>
        <p:txBody>
          <a:bodyPr>
            <a:normAutofit fontScale="92500" lnSpcReduction="20000"/>
          </a:bodyPr>
          <a:lstStyle/>
          <a:p>
            <a:r>
              <a:rPr lang="en-GB" dirty="0"/>
              <a:t>Has Employer:</a:t>
            </a:r>
          </a:p>
          <a:p>
            <a:pPr marL="342900" indent="-342900">
              <a:buFont typeface="Arial" panose="020B0604020202020204" pitchFamily="34" charset="0"/>
              <a:buChar char="•"/>
            </a:pPr>
            <a:r>
              <a:rPr lang="en-GB" dirty="0"/>
              <a:t>Identified safer modes of transport to work </a:t>
            </a:r>
            <a:r>
              <a:rPr lang="en-GB" dirty="0" err="1"/>
              <a:t>i.e</a:t>
            </a:r>
            <a:r>
              <a:rPr lang="en-GB" dirty="0"/>
              <a:t> taxi, private mini bus, parking fees paid etc?</a:t>
            </a:r>
          </a:p>
          <a:p>
            <a:pPr marL="342900" indent="-342900">
              <a:buFont typeface="Arial" panose="020B0604020202020204" pitchFamily="34" charset="0"/>
              <a:buChar char="•"/>
            </a:pPr>
            <a:r>
              <a:rPr lang="en-GB" dirty="0"/>
              <a:t>Ensured that contact with clients, patients, members of the public, and colleagues is reduced as far as reasonable practical?</a:t>
            </a:r>
          </a:p>
          <a:p>
            <a:pPr marL="342900" indent="-342900">
              <a:buFont typeface="Arial" panose="020B0604020202020204" pitchFamily="34" charset="0"/>
              <a:buChar char="•"/>
            </a:pPr>
            <a:r>
              <a:rPr lang="en-GB" dirty="0"/>
              <a:t>Provided and monitored use of quality personal protective equipment?</a:t>
            </a:r>
          </a:p>
          <a:p>
            <a:pPr marL="342900" indent="-342900">
              <a:buFont typeface="Arial" panose="020B0604020202020204" pitchFamily="34" charset="0"/>
              <a:buChar char="•"/>
            </a:pPr>
            <a:r>
              <a:rPr lang="en-GB" dirty="0"/>
              <a:t>Ensured that washing and cleaning facilities has increased to reduce the threat?</a:t>
            </a:r>
          </a:p>
          <a:p>
            <a:pPr marL="342900" indent="-342900">
              <a:buFont typeface="Arial" panose="020B0604020202020204" pitchFamily="34" charset="0"/>
              <a:buChar char="•"/>
            </a:pPr>
            <a:r>
              <a:rPr lang="en-GB" dirty="0"/>
              <a:t>Implemented the 2 meter rule?</a:t>
            </a:r>
          </a:p>
          <a:p>
            <a:pPr marL="342900" indent="-342900">
              <a:buFont typeface="Arial" panose="020B0604020202020204" pitchFamily="34" charset="0"/>
              <a:buChar char="•"/>
            </a:pPr>
            <a:r>
              <a:rPr lang="en-GB" dirty="0"/>
              <a:t>Listened to and read Public Health Guidance</a:t>
            </a:r>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F6AD3CCA-F442-4DF1-8A8A-F6E13E573DB3}"/>
              </a:ext>
            </a:extLst>
          </p:cNvPr>
          <p:cNvSpPr>
            <a:spLocks noGrp="1"/>
          </p:cNvSpPr>
          <p:nvPr>
            <p:ph type="title"/>
          </p:nvPr>
        </p:nvSpPr>
        <p:spPr>
          <a:xfrm>
            <a:off x="2057399" y="320291"/>
            <a:ext cx="6475413" cy="818372"/>
          </a:xfrm>
        </p:spPr>
        <p:txBody>
          <a:bodyPr>
            <a:normAutofit fontScale="90000"/>
          </a:bodyPr>
          <a:lstStyle/>
          <a:p>
            <a:r>
              <a:rPr lang="en-GB" dirty="0"/>
              <a:t>Alternative options where people can’t work from home –Identify ways to reduce the threat</a:t>
            </a:r>
          </a:p>
        </p:txBody>
      </p:sp>
    </p:spTree>
    <p:extLst>
      <p:ext uri="{BB962C8B-B14F-4D97-AF65-F5344CB8AC3E}">
        <p14:creationId xmlns:p14="http://schemas.microsoft.com/office/powerpoint/2010/main" val="247935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0BE34F-4C1C-4EB8-A078-E8AF7A0C737F}"/>
              </a:ext>
            </a:extLst>
          </p:cNvPr>
          <p:cNvSpPr>
            <a:spLocks noGrp="1"/>
          </p:cNvSpPr>
          <p:nvPr>
            <p:ph idx="1"/>
          </p:nvPr>
        </p:nvSpPr>
        <p:spPr/>
        <p:txBody>
          <a:bodyPr/>
          <a:lstStyle/>
          <a:p>
            <a:r>
              <a:rPr lang="en-GB" dirty="0"/>
              <a:t>Has employer:</a:t>
            </a:r>
          </a:p>
          <a:p>
            <a:endParaRPr lang="en-GB" dirty="0"/>
          </a:p>
          <a:p>
            <a:r>
              <a:rPr lang="en-GB" dirty="0"/>
              <a:t>DONE EVERYTHING AS FAR AS REASONABLY PRACTICABLE TO AVOID OR REDUCE THE RISK?</a:t>
            </a:r>
          </a:p>
          <a:p>
            <a:endParaRPr lang="en-GB" dirty="0"/>
          </a:p>
          <a:p>
            <a:r>
              <a:rPr lang="en-GB" dirty="0"/>
              <a:t>WHAT ELSE CAN EMPLOYER DO?</a:t>
            </a:r>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03B92142-F0A6-4197-A810-852DF4A17762}"/>
              </a:ext>
            </a:extLst>
          </p:cNvPr>
          <p:cNvSpPr>
            <a:spLocks noGrp="1"/>
          </p:cNvSpPr>
          <p:nvPr>
            <p:ph type="title"/>
          </p:nvPr>
        </p:nvSpPr>
        <p:spPr/>
        <p:txBody>
          <a:bodyPr/>
          <a:lstStyle/>
          <a:p>
            <a:r>
              <a:rPr lang="en-GB" dirty="0"/>
              <a:t>Where people can’t work from home –Identify ways to reduce the threat</a:t>
            </a:r>
          </a:p>
        </p:txBody>
      </p:sp>
    </p:spTree>
    <p:extLst>
      <p:ext uri="{BB962C8B-B14F-4D97-AF65-F5344CB8AC3E}">
        <p14:creationId xmlns:p14="http://schemas.microsoft.com/office/powerpoint/2010/main" val="3951430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BAB995-0F96-4BC9-8633-2E1F313FC66B}"/>
              </a:ext>
            </a:extLst>
          </p:cNvPr>
          <p:cNvSpPr>
            <a:spLocks noGrp="1"/>
          </p:cNvSpPr>
          <p:nvPr>
            <p:ph idx="1"/>
          </p:nvPr>
        </p:nvSpPr>
        <p:spPr>
          <a:xfrm>
            <a:off x="2051050" y="1517515"/>
            <a:ext cx="6464299" cy="3076933"/>
          </a:xfrm>
        </p:spPr>
        <p:txBody>
          <a:bodyPr/>
          <a:lstStyle/>
          <a:p>
            <a:r>
              <a:rPr lang="en-GB" dirty="0"/>
              <a:t>Has Employer:</a:t>
            </a:r>
          </a:p>
          <a:p>
            <a:pPr marL="342900" indent="-342900">
              <a:buFont typeface="Arial" panose="020B0604020202020204" pitchFamily="34" charset="0"/>
              <a:buChar char="•"/>
            </a:pPr>
            <a:r>
              <a:rPr lang="en-GB" dirty="0"/>
              <a:t>Recorded the risk assessment, to include:</a:t>
            </a:r>
          </a:p>
          <a:p>
            <a:pPr marL="342900" indent="-342900">
              <a:buFont typeface="Arial" panose="020B0604020202020204" pitchFamily="34" charset="0"/>
              <a:buChar char="•"/>
            </a:pPr>
            <a:r>
              <a:rPr lang="en-GB" dirty="0"/>
              <a:t>The hazards and risks</a:t>
            </a:r>
          </a:p>
          <a:p>
            <a:pPr marL="342900" indent="-342900">
              <a:buFont typeface="Arial" panose="020B0604020202020204" pitchFamily="34" charset="0"/>
              <a:buChar char="•"/>
            </a:pPr>
            <a:r>
              <a:rPr lang="en-GB" dirty="0"/>
              <a:t>Measures to prevent or reduce chance of harm</a:t>
            </a:r>
          </a:p>
          <a:p>
            <a:pPr marL="342900" indent="-342900">
              <a:buFont typeface="Arial" panose="020B0604020202020204" pitchFamily="34" charset="0"/>
              <a:buChar char="•"/>
            </a:pPr>
            <a:r>
              <a:rPr lang="en-GB" dirty="0"/>
              <a:t>Any group particularly at risk</a:t>
            </a:r>
          </a:p>
          <a:p>
            <a:r>
              <a:rPr lang="en-GB" dirty="0"/>
              <a:t>Must also adopt the measures identified.</a:t>
            </a:r>
          </a:p>
          <a:p>
            <a:r>
              <a:rPr lang="en-GB" dirty="0"/>
              <a:t>Inform health and safety reps.</a:t>
            </a:r>
          </a:p>
          <a:p>
            <a:endParaRPr lang="en-GB" dirty="0"/>
          </a:p>
        </p:txBody>
      </p:sp>
      <p:sp>
        <p:nvSpPr>
          <p:cNvPr id="3" name="Title 2">
            <a:extLst>
              <a:ext uri="{FF2B5EF4-FFF2-40B4-BE49-F238E27FC236}">
                <a16:creationId xmlns:a16="http://schemas.microsoft.com/office/drawing/2014/main" id="{7EECF6B5-80C6-4DC5-AC61-8A1FDF4C14B4}"/>
              </a:ext>
            </a:extLst>
          </p:cNvPr>
          <p:cNvSpPr>
            <a:spLocks noGrp="1"/>
          </p:cNvSpPr>
          <p:nvPr>
            <p:ph type="title"/>
          </p:nvPr>
        </p:nvSpPr>
        <p:spPr>
          <a:xfrm>
            <a:off x="2057399" y="592139"/>
            <a:ext cx="6475413" cy="653001"/>
          </a:xfrm>
        </p:spPr>
        <p:txBody>
          <a:bodyPr/>
          <a:lstStyle/>
          <a:p>
            <a:r>
              <a:rPr lang="en-GB" dirty="0"/>
              <a:t>Stage 4  Record and Apply Findings</a:t>
            </a:r>
          </a:p>
        </p:txBody>
      </p:sp>
    </p:spTree>
    <p:extLst>
      <p:ext uri="{BB962C8B-B14F-4D97-AF65-F5344CB8AC3E}">
        <p14:creationId xmlns:p14="http://schemas.microsoft.com/office/powerpoint/2010/main" val="2167712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B02678-3913-476E-97B4-8D7EA1769B31}"/>
              </a:ext>
            </a:extLst>
          </p:cNvPr>
          <p:cNvSpPr>
            <a:spLocks noGrp="1"/>
          </p:cNvSpPr>
          <p:nvPr>
            <p:ph idx="1"/>
          </p:nvPr>
        </p:nvSpPr>
        <p:spPr/>
        <p:txBody>
          <a:bodyPr/>
          <a:lstStyle/>
          <a:p>
            <a:pPr marL="342900" indent="-342900">
              <a:buFont typeface="Arial" panose="020B0604020202020204" pitchFamily="34" charset="0"/>
              <a:buChar char="•"/>
            </a:pPr>
            <a:r>
              <a:rPr lang="en-GB" dirty="0"/>
              <a:t>Cannot just be forgotten</a:t>
            </a:r>
          </a:p>
          <a:p>
            <a:pPr marL="342900" indent="-342900">
              <a:buFont typeface="Arial" panose="020B0604020202020204" pitchFamily="34" charset="0"/>
              <a:buChar char="•"/>
            </a:pPr>
            <a:r>
              <a:rPr lang="en-GB" dirty="0"/>
              <a:t>How regular the review will depend on the hazard and likelihood that someone will be harmed</a:t>
            </a:r>
          </a:p>
          <a:p>
            <a:pPr marL="342900" indent="-342900">
              <a:buFont typeface="Arial" panose="020B0604020202020204" pitchFamily="34" charset="0"/>
              <a:buChar char="•"/>
            </a:pPr>
            <a:r>
              <a:rPr lang="en-GB" dirty="0"/>
              <a:t>Regular review if things change</a:t>
            </a:r>
          </a:p>
          <a:p>
            <a:pPr marL="342900" indent="-342900">
              <a:buFont typeface="Arial" panose="020B0604020202020204" pitchFamily="34" charset="0"/>
              <a:buChar char="•"/>
            </a:pPr>
            <a:r>
              <a:rPr lang="en-GB" dirty="0"/>
              <a:t>Check risk assessment for validity in light of new ways or methods of elimination or reduction</a:t>
            </a:r>
          </a:p>
          <a:p>
            <a:endParaRPr lang="en-GB" dirty="0"/>
          </a:p>
        </p:txBody>
      </p:sp>
      <p:sp>
        <p:nvSpPr>
          <p:cNvPr id="3" name="Title 2">
            <a:extLst>
              <a:ext uri="{FF2B5EF4-FFF2-40B4-BE49-F238E27FC236}">
                <a16:creationId xmlns:a16="http://schemas.microsoft.com/office/drawing/2014/main" id="{0E9714C3-5857-4A87-9A1E-3389B994FA9A}"/>
              </a:ext>
            </a:extLst>
          </p:cNvPr>
          <p:cNvSpPr>
            <a:spLocks noGrp="1"/>
          </p:cNvSpPr>
          <p:nvPr>
            <p:ph type="title"/>
          </p:nvPr>
        </p:nvSpPr>
        <p:spPr/>
        <p:txBody>
          <a:bodyPr/>
          <a:lstStyle/>
          <a:p>
            <a:r>
              <a:rPr lang="en-GB" dirty="0"/>
              <a:t>Five – Review the risk assessment and update if necessary</a:t>
            </a:r>
          </a:p>
        </p:txBody>
      </p:sp>
    </p:spTree>
    <p:extLst>
      <p:ext uri="{BB962C8B-B14F-4D97-AF65-F5344CB8AC3E}">
        <p14:creationId xmlns:p14="http://schemas.microsoft.com/office/powerpoint/2010/main" val="861551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A65E94-02E1-4FBC-82CC-A8DBE0F83E80}"/>
              </a:ext>
            </a:extLst>
          </p:cNvPr>
          <p:cNvSpPr>
            <a:spLocks noGrp="1"/>
          </p:cNvSpPr>
          <p:nvPr>
            <p:ph idx="1"/>
          </p:nvPr>
        </p:nvSpPr>
        <p:spPr>
          <a:xfrm>
            <a:off x="2051050" y="1330037"/>
            <a:ext cx="6464299" cy="3264412"/>
          </a:xfrm>
        </p:spPr>
        <p:txBody>
          <a:bodyPr>
            <a:normAutofit fontScale="92500" lnSpcReduction="10000"/>
          </a:bodyPr>
          <a:lstStyle/>
          <a:p>
            <a:pPr marL="342900" indent="-342900">
              <a:buFont typeface="Arial" panose="020B0604020202020204" pitchFamily="34" charset="0"/>
              <a:buChar char="•"/>
            </a:pPr>
            <a:r>
              <a:rPr lang="en-GB" dirty="0"/>
              <a:t>Talk to them</a:t>
            </a:r>
          </a:p>
          <a:p>
            <a:pPr marL="342900" indent="-342900">
              <a:buFont typeface="Arial" panose="020B0604020202020204" pitchFamily="34" charset="0"/>
              <a:buChar char="•"/>
            </a:pPr>
            <a:r>
              <a:rPr lang="en-GB" dirty="0"/>
              <a:t>Put concerns in writing and record when a timed response is expected.</a:t>
            </a:r>
          </a:p>
          <a:p>
            <a:pPr marL="342900" indent="-342900">
              <a:buFont typeface="Arial" panose="020B0604020202020204" pitchFamily="34" charset="0"/>
              <a:buChar char="•"/>
            </a:pPr>
            <a:r>
              <a:rPr lang="en-GB" dirty="0"/>
              <a:t>Report to branch and Regional Organiser</a:t>
            </a:r>
          </a:p>
          <a:p>
            <a:pPr marL="342900" indent="-342900">
              <a:buFont typeface="Arial" panose="020B0604020202020204" pitchFamily="34" charset="0"/>
              <a:buChar char="•"/>
            </a:pPr>
            <a:r>
              <a:rPr lang="en-GB" dirty="0"/>
              <a:t>If working for a contractor complain to contracting authority</a:t>
            </a:r>
          </a:p>
          <a:p>
            <a:pPr marL="342900" indent="-342900">
              <a:buFont typeface="Arial" panose="020B0604020202020204" pitchFamily="34" charset="0"/>
              <a:buChar char="•"/>
            </a:pPr>
            <a:r>
              <a:rPr lang="en-GB" dirty="0"/>
              <a:t>Escalate to HSE (</a:t>
            </a:r>
            <a:r>
              <a:rPr lang="en-GB" dirty="0">
                <a:hlinkClick r:id="rId2"/>
              </a:rPr>
              <a:t>https://www.hse.gov.uk/contact/concerns.htm</a:t>
            </a:r>
            <a:r>
              <a:rPr lang="en-GB" dirty="0"/>
              <a:t>) but only when negotiations with employers have been exhausted</a:t>
            </a:r>
          </a:p>
          <a:p>
            <a:pPr marL="342900" indent="-342900">
              <a:buFont typeface="Arial" panose="020B0604020202020204" pitchFamily="34" charset="0"/>
              <a:buChar char="•"/>
            </a:pPr>
            <a:r>
              <a:rPr lang="en-GB" dirty="0"/>
              <a:t>Take advice</a:t>
            </a:r>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43B97A89-B14C-4796-B137-924DD492ABFE}"/>
              </a:ext>
            </a:extLst>
          </p:cNvPr>
          <p:cNvSpPr>
            <a:spLocks noGrp="1"/>
          </p:cNvSpPr>
          <p:nvPr>
            <p:ph type="title"/>
          </p:nvPr>
        </p:nvSpPr>
        <p:spPr>
          <a:xfrm>
            <a:off x="2068513" y="592141"/>
            <a:ext cx="6475413" cy="519686"/>
          </a:xfrm>
        </p:spPr>
        <p:txBody>
          <a:bodyPr/>
          <a:lstStyle/>
          <a:p>
            <a:r>
              <a:rPr lang="en-GB" dirty="0"/>
              <a:t>If employer’s response inadequate</a:t>
            </a:r>
          </a:p>
        </p:txBody>
      </p:sp>
    </p:spTree>
    <p:extLst>
      <p:ext uri="{BB962C8B-B14F-4D97-AF65-F5344CB8AC3E}">
        <p14:creationId xmlns:p14="http://schemas.microsoft.com/office/powerpoint/2010/main" val="2853728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3395EF-1127-42C0-A4FE-7DB7DD09BC05}"/>
              </a:ext>
            </a:extLst>
          </p:cNvPr>
          <p:cNvSpPr>
            <a:spLocks noGrp="1"/>
          </p:cNvSpPr>
          <p:nvPr>
            <p:ph idx="1"/>
          </p:nvPr>
        </p:nvSpPr>
        <p:spPr>
          <a:xfrm>
            <a:off x="2051050" y="1165609"/>
            <a:ext cx="6464299" cy="3428839"/>
          </a:xfrm>
        </p:spPr>
        <p:txBody>
          <a:bodyPr>
            <a:normAutofit/>
          </a:bodyPr>
          <a:lstStyle/>
          <a:p>
            <a:r>
              <a:rPr lang="en-GB" sz="1800" b="0" dirty="0"/>
              <a:t> If you are worried that your employer is not properly assessing the risks and taking steps to protect you at work, you should contact your UNISON health and safety rep. You can do this via your UNISON branch. If you don’t know how to contact your branch use our branch contact finder at  </a:t>
            </a:r>
          </a:p>
          <a:p>
            <a:r>
              <a:rPr lang="en-GB" sz="1800" dirty="0">
                <a:solidFill>
                  <a:schemeClr val="accent4">
                    <a:lumMod val="50000"/>
                  </a:schemeClr>
                </a:solidFill>
                <a:hlinkClick r:id="rId2">
                  <a:extLst>
                    <a:ext uri="{A12FA001-AC4F-418D-AE19-62706E023703}">
                      <ahyp:hlinkClr xmlns:ahyp="http://schemas.microsoft.com/office/drawing/2018/hyperlinkcolor" val="tx"/>
                    </a:ext>
                  </a:extLst>
                </a:hlinkClick>
              </a:rPr>
              <a:t>https://branches.unison.org.uk/</a:t>
            </a:r>
            <a:endParaRPr lang="en-GB" sz="1800" dirty="0">
              <a:solidFill>
                <a:schemeClr val="accent4">
                  <a:lumMod val="50000"/>
                </a:schemeClr>
              </a:solidFill>
            </a:endParaRPr>
          </a:p>
          <a:p>
            <a:endParaRPr lang="en-GB" sz="1800" dirty="0"/>
          </a:p>
          <a:p>
            <a:r>
              <a:rPr lang="en-GB" sz="1800" b="0" dirty="0"/>
              <a:t>Information on your rights at work</a:t>
            </a:r>
          </a:p>
          <a:p>
            <a:r>
              <a:rPr lang="en-GB" sz="1800" dirty="0">
                <a:solidFill>
                  <a:schemeClr val="accent4">
                    <a:lumMod val="75000"/>
                  </a:schemeClr>
                </a:solidFill>
              </a:rPr>
              <a:t> </a:t>
            </a:r>
            <a:r>
              <a:rPr lang="en-GB" sz="1800" dirty="0">
                <a:solidFill>
                  <a:schemeClr val="accent4">
                    <a:lumMod val="75000"/>
                  </a:schemeClr>
                </a:solidFill>
                <a:hlinkClick r:id="rId3">
                  <a:extLst>
                    <a:ext uri="{A12FA001-AC4F-418D-AE19-62706E023703}">
                      <ahyp:hlinkClr xmlns:ahyp="http://schemas.microsoft.com/office/drawing/2018/hyperlinkcolor" val="tx"/>
                    </a:ext>
                  </a:extLst>
                </a:hlinkClick>
              </a:rPr>
              <a:t>https://www.unison.org.uk/coronavirus-rights-work/</a:t>
            </a:r>
            <a:endParaRPr lang="en-GB" sz="1800" dirty="0">
              <a:solidFill>
                <a:schemeClr val="accent4">
                  <a:lumMod val="75000"/>
                </a:schemeClr>
              </a:solidFill>
            </a:endParaRPr>
          </a:p>
          <a:p>
            <a:endParaRPr lang="en-GB" sz="1800" dirty="0">
              <a:solidFill>
                <a:srgbClr val="0070C0"/>
              </a:solidFill>
            </a:endParaRPr>
          </a:p>
          <a:p>
            <a:endParaRPr lang="en-GB" dirty="0">
              <a:solidFill>
                <a:srgbClr val="0070C0"/>
              </a:solidFill>
            </a:endParaRPr>
          </a:p>
          <a:p>
            <a:endParaRPr lang="en-GB" dirty="0"/>
          </a:p>
        </p:txBody>
      </p:sp>
      <p:sp>
        <p:nvSpPr>
          <p:cNvPr id="3" name="Title 2">
            <a:extLst>
              <a:ext uri="{FF2B5EF4-FFF2-40B4-BE49-F238E27FC236}">
                <a16:creationId xmlns:a16="http://schemas.microsoft.com/office/drawing/2014/main" id="{B4730F96-3FEE-40AE-A8B8-3CA4EDA90366}"/>
              </a:ext>
            </a:extLst>
          </p:cNvPr>
          <p:cNvSpPr>
            <a:spLocks noGrp="1"/>
          </p:cNvSpPr>
          <p:nvPr>
            <p:ph type="title"/>
          </p:nvPr>
        </p:nvSpPr>
        <p:spPr>
          <a:xfrm>
            <a:off x="2057399" y="592139"/>
            <a:ext cx="6475413" cy="272019"/>
          </a:xfrm>
        </p:spPr>
        <p:txBody>
          <a:bodyPr>
            <a:normAutofit fontScale="90000"/>
          </a:bodyPr>
          <a:lstStyle/>
          <a:p>
            <a:r>
              <a:rPr lang="en-GB" dirty="0"/>
              <a:t>Feeling unsafe at work?</a:t>
            </a:r>
          </a:p>
        </p:txBody>
      </p:sp>
    </p:spTree>
    <p:extLst>
      <p:ext uri="{BB962C8B-B14F-4D97-AF65-F5344CB8AC3E}">
        <p14:creationId xmlns:p14="http://schemas.microsoft.com/office/powerpoint/2010/main" val="2148367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F27206-0471-4628-BEC7-E7500F280C9F}"/>
              </a:ext>
            </a:extLst>
          </p:cNvPr>
          <p:cNvSpPr>
            <a:spLocks noGrp="1"/>
          </p:cNvSpPr>
          <p:nvPr>
            <p:ph idx="1"/>
          </p:nvPr>
        </p:nvSpPr>
        <p:spPr>
          <a:xfrm>
            <a:off x="2051050" y="793215"/>
            <a:ext cx="6464299" cy="3801234"/>
          </a:xfrm>
        </p:spPr>
        <p:txBody>
          <a:bodyPr>
            <a:normAutofit fontScale="62500" lnSpcReduction="20000"/>
          </a:bodyPr>
          <a:lstStyle/>
          <a:p>
            <a:endParaRPr lang="en-GB" dirty="0"/>
          </a:p>
          <a:p>
            <a:pPr marL="457200" indent="-457200">
              <a:buAutoNum type="arabicPeriod"/>
            </a:pPr>
            <a:r>
              <a:rPr lang="en-GB" dirty="0"/>
              <a:t>Talk to managers</a:t>
            </a:r>
          </a:p>
          <a:p>
            <a:endParaRPr lang="en-GB" dirty="0"/>
          </a:p>
          <a:p>
            <a:r>
              <a:rPr lang="en-GB" dirty="0"/>
              <a:t>2	Put concerns in writing, document the hazards and measures needed to 	minimise the risk and record when a timed response is expected.</a:t>
            </a:r>
          </a:p>
          <a:p>
            <a:r>
              <a:rPr lang="en-GB" dirty="0"/>
              <a:t>3	Report to your rep/branch and/or Regional Organiser and ask for advice</a:t>
            </a:r>
          </a:p>
          <a:p>
            <a:r>
              <a:rPr lang="en-GB" dirty="0"/>
              <a:t>4	If working for a contractor ask branch to complain to 	contracting authority	</a:t>
            </a:r>
          </a:p>
          <a:p>
            <a:pPr marL="457200" indent="-457200">
              <a:buAutoNum type="arabicPlain" startAt="5"/>
            </a:pPr>
            <a:r>
              <a:rPr lang="en-GB" dirty="0"/>
              <a:t>If you are a Health and Safety rep carry out a workplace inspection either jointly or unilaterally using your rights as a H&amp;S rep. Repeat advice under ‘2’. (if not a H&amp;S rep consider becoming one)</a:t>
            </a:r>
          </a:p>
          <a:p>
            <a:endParaRPr lang="en-GB" dirty="0"/>
          </a:p>
          <a:p>
            <a:pPr marL="457200" indent="-457200">
              <a:buAutoNum type="arabicPlain" startAt="5"/>
            </a:pPr>
            <a:r>
              <a:rPr lang="en-GB" dirty="0"/>
              <a:t>Raise matter with your joint health and safety committee</a:t>
            </a:r>
          </a:p>
          <a:p>
            <a:pPr marL="457200" indent="-457200">
              <a:buAutoNum type="arabicPlain" startAt="5"/>
            </a:pPr>
            <a:endParaRPr lang="en-GB" dirty="0"/>
          </a:p>
          <a:p>
            <a:pPr marL="457200" indent="-457200">
              <a:buAutoNum type="arabicPlain" startAt="5"/>
            </a:pPr>
            <a:r>
              <a:rPr lang="en-GB" dirty="0"/>
              <a:t>If after taking all reasonable steps consider contacting the HSE (Using contact point </a:t>
            </a:r>
            <a:r>
              <a:rPr lang="en-GB" dirty="0">
                <a:solidFill>
                  <a:srgbClr val="002060"/>
                </a:solidFill>
                <a:hlinkClick r:id="rId2"/>
              </a:rPr>
              <a:t>Union.Covidconcerns@hse.gov.uk</a:t>
            </a:r>
            <a:endParaRPr lang="en-GB" dirty="0">
              <a:solidFill>
                <a:srgbClr val="002060"/>
              </a:solidFill>
            </a:endParaRPr>
          </a:p>
          <a:p>
            <a:r>
              <a:rPr lang="en-GB" dirty="0">
                <a:solidFill>
                  <a:srgbClr val="002060"/>
                </a:solidFill>
              </a:rPr>
              <a:t>                </a:t>
            </a:r>
            <a:r>
              <a:rPr lang="en-GB" dirty="0"/>
              <a:t>You should let them know your concerns, danger(s) to safety, measures      	needed, and the steps you taken to reach agreement with your employer</a:t>
            </a:r>
          </a:p>
          <a:p>
            <a:pPr marL="457200" indent="-457200">
              <a:buAutoNum type="arabicPlain" startAt="5"/>
            </a:pPr>
            <a:endParaRPr lang="en-GB" dirty="0">
              <a:solidFill>
                <a:srgbClr val="002060"/>
              </a:solidFill>
            </a:endParaRPr>
          </a:p>
          <a:p>
            <a:pPr marL="457200" indent="-457200">
              <a:buAutoNum type="arabicPlain" startAt="5"/>
            </a:pPr>
            <a:endParaRPr lang="en-GB" dirty="0"/>
          </a:p>
          <a:p>
            <a:endParaRPr lang="en-GB" dirty="0"/>
          </a:p>
        </p:txBody>
      </p:sp>
      <p:sp>
        <p:nvSpPr>
          <p:cNvPr id="3" name="Title 2">
            <a:extLst>
              <a:ext uri="{FF2B5EF4-FFF2-40B4-BE49-F238E27FC236}">
                <a16:creationId xmlns:a16="http://schemas.microsoft.com/office/drawing/2014/main" id="{535CEAB7-174B-4D3B-B270-8B32AC827595}"/>
              </a:ext>
            </a:extLst>
          </p:cNvPr>
          <p:cNvSpPr>
            <a:spLocks noGrp="1"/>
          </p:cNvSpPr>
          <p:nvPr>
            <p:ph type="title"/>
          </p:nvPr>
        </p:nvSpPr>
        <p:spPr>
          <a:xfrm>
            <a:off x="2057399" y="592139"/>
            <a:ext cx="6475413" cy="201075"/>
          </a:xfrm>
        </p:spPr>
        <p:txBody>
          <a:bodyPr>
            <a:normAutofit fontScale="90000"/>
          </a:bodyPr>
          <a:lstStyle/>
          <a:p>
            <a:r>
              <a:rPr lang="en-GB" dirty="0"/>
              <a:t>Feeling Unsafe? - Some escalation steps</a:t>
            </a:r>
          </a:p>
        </p:txBody>
      </p:sp>
    </p:spTree>
    <p:extLst>
      <p:ext uri="{BB962C8B-B14F-4D97-AF65-F5344CB8AC3E}">
        <p14:creationId xmlns:p14="http://schemas.microsoft.com/office/powerpoint/2010/main" val="230408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7BC3B3-4DBC-4BDF-AB12-61AFA5640B7C}"/>
              </a:ext>
            </a:extLst>
          </p:cNvPr>
          <p:cNvSpPr>
            <a:spLocks noGrp="1"/>
          </p:cNvSpPr>
          <p:nvPr>
            <p:ph idx="1"/>
          </p:nvPr>
        </p:nvSpPr>
        <p:spPr/>
        <p:txBody>
          <a:bodyPr/>
          <a:lstStyle/>
          <a:p>
            <a:r>
              <a:rPr lang="en-GB" dirty="0"/>
              <a:t>Key tools:</a:t>
            </a:r>
          </a:p>
          <a:p>
            <a:endParaRPr lang="en-GB" dirty="0"/>
          </a:p>
          <a:p>
            <a:pPr marL="342900" indent="-342900">
              <a:buFont typeface="Arial" panose="020B0604020202020204" pitchFamily="34" charset="0"/>
              <a:buChar char="•"/>
            </a:pPr>
            <a:r>
              <a:rPr lang="en-GB" dirty="0"/>
              <a:t>Knowledge of your legal functions</a:t>
            </a:r>
          </a:p>
          <a:p>
            <a:pPr marL="342900" indent="-342900">
              <a:buFont typeface="Arial" panose="020B0604020202020204" pitchFamily="34" charset="0"/>
              <a:buChar char="•"/>
            </a:pPr>
            <a:r>
              <a:rPr lang="en-GB" dirty="0"/>
              <a:t>Knowledge of employers legal obligations</a:t>
            </a:r>
          </a:p>
          <a:p>
            <a:pPr marL="342900" indent="-342900">
              <a:buFont typeface="Arial" panose="020B0604020202020204" pitchFamily="34" charset="0"/>
              <a:buChar char="•"/>
            </a:pPr>
            <a:r>
              <a:rPr lang="en-GB" dirty="0"/>
              <a:t>Understanding the 5 stage approach to risk assessment</a:t>
            </a:r>
          </a:p>
          <a:p>
            <a:pPr marL="342900" indent="-342900">
              <a:buFont typeface="Arial" panose="020B0604020202020204" pitchFamily="34" charset="0"/>
              <a:buChar char="•"/>
            </a:pPr>
            <a:r>
              <a:rPr lang="en-GB" dirty="0"/>
              <a:t>Getting organised!</a:t>
            </a:r>
          </a:p>
        </p:txBody>
      </p:sp>
      <p:sp>
        <p:nvSpPr>
          <p:cNvPr id="3" name="Title 2">
            <a:extLst>
              <a:ext uri="{FF2B5EF4-FFF2-40B4-BE49-F238E27FC236}">
                <a16:creationId xmlns:a16="http://schemas.microsoft.com/office/drawing/2014/main" id="{B90C3ED0-D44D-46FD-BA50-A667A33FE810}"/>
              </a:ext>
            </a:extLst>
          </p:cNvPr>
          <p:cNvSpPr>
            <a:spLocks noGrp="1"/>
          </p:cNvSpPr>
          <p:nvPr>
            <p:ph type="title"/>
          </p:nvPr>
        </p:nvSpPr>
        <p:spPr/>
        <p:txBody>
          <a:bodyPr/>
          <a:lstStyle/>
          <a:p>
            <a:r>
              <a:rPr lang="en-GB" dirty="0"/>
              <a:t>Fighting against the virus</a:t>
            </a:r>
          </a:p>
        </p:txBody>
      </p:sp>
    </p:spTree>
    <p:extLst>
      <p:ext uri="{BB962C8B-B14F-4D97-AF65-F5344CB8AC3E}">
        <p14:creationId xmlns:p14="http://schemas.microsoft.com/office/powerpoint/2010/main" val="1661703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537BC8-F0A3-494B-B51B-D18275B1B026}"/>
              </a:ext>
            </a:extLst>
          </p:cNvPr>
          <p:cNvSpPr>
            <a:spLocks noGrp="1"/>
          </p:cNvSpPr>
          <p:nvPr>
            <p:ph idx="1"/>
          </p:nvPr>
        </p:nvSpPr>
        <p:spPr>
          <a:xfrm>
            <a:off x="2051050" y="1457011"/>
            <a:ext cx="6464299" cy="3137437"/>
          </a:xfrm>
        </p:spPr>
        <p:txBody>
          <a:bodyPr/>
          <a:lstStyle/>
          <a:p>
            <a:r>
              <a:rPr lang="en-GB" dirty="0"/>
              <a:t>UNISON believes that our members should never be in a situation where they might endanger themselves and others in the course of doing jobs.</a:t>
            </a:r>
          </a:p>
          <a:p>
            <a:r>
              <a:rPr lang="en-GB" dirty="0"/>
              <a:t>Putting you in that situation is potentially a breach of health and safety law and may spread coronavirus to people in high-risk groups.</a:t>
            </a:r>
          </a:p>
          <a:p>
            <a:endParaRPr lang="en-GB" dirty="0"/>
          </a:p>
        </p:txBody>
      </p:sp>
      <p:sp>
        <p:nvSpPr>
          <p:cNvPr id="3" name="Title 2">
            <a:extLst>
              <a:ext uri="{FF2B5EF4-FFF2-40B4-BE49-F238E27FC236}">
                <a16:creationId xmlns:a16="http://schemas.microsoft.com/office/drawing/2014/main" id="{B7E82339-5433-4D0F-A47E-B69ABFD3099D}"/>
              </a:ext>
            </a:extLst>
          </p:cNvPr>
          <p:cNvSpPr>
            <a:spLocks noGrp="1"/>
          </p:cNvSpPr>
          <p:nvPr>
            <p:ph type="title"/>
          </p:nvPr>
        </p:nvSpPr>
        <p:spPr>
          <a:xfrm>
            <a:off x="2057399" y="592139"/>
            <a:ext cx="6475413" cy="684211"/>
          </a:xfrm>
        </p:spPr>
        <p:txBody>
          <a:bodyPr>
            <a:normAutofit fontScale="90000"/>
          </a:bodyPr>
          <a:lstStyle/>
          <a:p>
            <a:r>
              <a:rPr lang="en-GB" b="1" dirty="0"/>
              <a:t>What if I don’t feel my workplace is safe?</a:t>
            </a:r>
            <a:br>
              <a:rPr lang="en-GB" b="1" dirty="0"/>
            </a:br>
            <a:endParaRPr lang="en-GB" dirty="0"/>
          </a:p>
        </p:txBody>
      </p:sp>
    </p:spTree>
    <p:extLst>
      <p:ext uri="{BB962C8B-B14F-4D97-AF65-F5344CB8AC3E}">
        <p14:creationId xmlns:p14="http://schemas.microsoft.com/office/powerpoint/2010/main" val="2836284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537BC8-F0A3-494B-B51B-D18275B1B026}"/>
              </a:ext>
            </a:extLst>
          </p:cNvPr>
          <p:cNvSpPr>
            <a:spLocks noGrp="1"/>
          </p:cNvSpPr>
          <p:nvPr>
            <p:ph idx="1"/>
          </p:nvPr>
        </p:nvSpPr>
        <p:spPr>
          <a:xfrm>
            <a:off x="2051050" y="1457011"/>
            <a:ext cx="6464299" cy="3137437"/>
          </a:xfrm>
        </p:spPr>
        <p:txBody>
          <a:bodyPr/>
          <a:lstStyle/>
          <a:p>
            <a:r>
              <a:rPr lang="en-GB" dirty="0"/>
              <a:t>As a last resort, when faced with a dangerous working environment which cannot reasonably be averted, every employee has the right not to suffer detriment if they leave, or refuse to attend their place of work (or take other appropriate steps) in circumstances where they reasonably believe there is a risk of being exposed to serious and imminent danger (section 44 of the Employment Rights Act 1996).</a:t>
            </a:r>
          </a:p>
        </p:txBody>
      </p:sp>
      <p:sp>
        <p:nvSpPr>
          <p:cNvPr id="3" name="Title 2">
            <a:extLst>
              <a:ext uri="{FF2B5EF4-FFF2-40B4-BE49-F238E27FC236}">
                <a16:creationId xmlns:a16="http://schemas.microsoft.com/office/drawing/2014/main" id="{B7E82339-5433-4D0F-A47E-B69ABFD3099D}"/>
              </a:ext>
            </a:extLst>
          </p:cNvPr>
          <p:cNvSpPr>
            <a:spLocks noGrp="1"/>
          </p:cNvSpPr>
          <p:nvPr>
            <p:ph type="title"/>
          </p:nvPr>
        </p:nvSpPr>
        <p:spPr>
          <a:xfrm>
            <a:off x="2057399" y="592139"/>
            <a:ext cx="6475413" cy="684211"/>
          </a:xfrm>
        </p:spPr>
        <p:txBody>
          <a:bodyPr>
            <a:normAutofit fontScale="90000"/>
          </a:bodyPr>
          <a:lstStyle/>
          <a:p>
            <a:r>
              <a:rPr lang="en-GB" b="1" dirty="0"/>
              <a:t>What if I don’t feel my workplace is safe?</a:t>
            </a:r>
            <a:br>
              <a:rPr lang="en-GB" b="1" dirty="0"/>
            </a:br>
            <a:endParaRPr lang="en-GB" dirty="0"/>
          </a:p>
        </p:txBody>
      </p:sp>
    </p:spTree>
    <p:extLst>
      <p:ext uri="{BB962C8B-B14F-4D97-AF65-F5344CB8AC3E}">
        <p14:creationId xmlns:p14="http://schemas.microsoft.com/office/powerpoint/2010/main" val="1203810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537BC8-F0A3-494B-B51B-D18275B1B026}"/>
              </a:ext>
            </a:extLst>
          </p:cNvPr>
          <p:cNvSpPr>
            <a:spLocks noGrp="1"/>
          </p:cNvSpPr>
          <p:nvPr>
            <p:ph idx="1"/>
          </p:nvPr>
        </p:nvSpPr>
        <p:spPr>
          <a:xfrm>
            <a:off x="2051050" y="1457011"/>
            <a:ext cx="6464299" cy="3137437"/>
          </a:xfrm>
        </p:spPr>
        <p:txBody>
          <a:bodyPr>
            <a:normAutofit lnSpcReduction="10000"/>
          </a:bodyPr>
          <a:lstStyle/>
          <a:p>
            <a:r>
              <a:rPr lang="en-GB" dirty="0"/>
              <a:t>Although this is very much a right of last resort, the context of a situation will be key on whether refusing to return to work or any other steps are appropriate.  This means that an employee cannot automatically refuse a reasonable instruction to return to work without a good reason.</a:t>
            </a:r>
          </a:p>
          <a:p>
            <a:r>
              <a:rPr lang="en-GB" dirty="0"/>
              <a:t>If you feel you are being put at risk it is crucial to get advice and discuss the situation with your UNISON representative. </a:t>
            </a:r>
            <a:r>
              <a:rPr lang="en-GB" dirty="0">
                <a:hlinkClick r:id="rId2"/>
              </a:rPr>
              <a:t>Contact your branch</a:t>
            </a:r>
            <a:r>
              <a:rPr lang="en-GB" dirty="0"/>
              <a:t> and if needed you can seek advice from our regional office or </a:t>
            </a:r>
            <a:r>
              <a:rPr lang="en-GB" dirty="0">
                <a:hlinkClick r:id="rId3"/>
              </a:rPr>
              <a:t>legal team</a:t>
            </a:r>
            <a:r>
              <a:rPr lang="en-GB" dirty="0"/>
              <a:t>.</a:t>
            </a:r>
          </a:p>
          <a:p>
            <a:endParaRPr lang="en-GB" dirty="0"/>
          </a:p>
        </p:txBody>
      </p:sp>
      <p:sp>
        <p:nvSpPr>
          <p:cNvPr id="3" name="Title 2">
            <a:extLst>
              <a:ext uri="{FF2B5EF4-FFF2-40B4-BE49-F238E27FC236}">
                <a16:creationId xmlns:a16="http://schemas.microsoft.com/office/drawing/2014/main" id="{B7E82339-5433-4D0F-A47E-B69ABFD3099D}"/>
              </a:ext>
            </a:extLst>
          </p:cNvPr>
          <p:cNvSpPr>
            <a:spLocks noGrp="1"/>
          </p:cNvSpPr>
          <p:nvPr>
            <p:ph type="title"/>
          </p:nvPr>
        </p:nvSpPr>
        <p:spPr>
          <a:xfrm>
            <a:off x="2057399" y="592139"/>
            <a:ext cx="6475413" cy="684211"/>
          </a:xfrm>
        </p:spPr>
        <p:txBody>
          <a:bodyPr>
            <a:normAutofit fontScale="90000"/>
          </a:bodyPr>
          <a:lstStyle/>
          <a:p>
            <a:r>
              <a:rPr lang="en-GB" b="1" dirty="0"/>
              <a:t>What if I don’t feel my workplace is safe?</a:t>
            </a:r>
            <a:br>
              <a:rPr lang="en-GB" b="1" dirty="0"/>
            </a:br>
            <a:endParaRPr lang="en-GB" dirty="0"/>
          </a:p>
        </p:txBody>
      </p:sp>
    </p:spTree>
    <p:extLst>
      <p:ext uri="{BB962C8B-B14F-4D97-AF65-F5344CB8AC3E}">
        <p14:creationId xmlns:p14="http://schemas.microsoft.com/office/powerpoint/2010/main" val="1424098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4D67D3-FFFE-46A9-9BF1-B57FC4DCB42C}"/>
              </a:ext>
            </a:extLst>
          </p:cNvPr>
          <p:cNvSpPr>
            <a:spLocks noGrp="1"/>
          </p:cNvSpPr>
          <p:nvPr>
            <p:ph idx="1"/>
          </p:nvPr>
        </p:nvSpPr>
        <p:spPr>
          <a:xfrm>
            <a:off x="2051050" y="1225899"/>
            <a:ext cx="6464299" cy="3368549"/>
          </a:xfrm>
        </p:spPr>
        <p:txBody>
          <a:bodyPr>
            <a:normAutofit fontScale="92500" lnSpcReduction="20000"/>
          </a:bodyPr>
          <a:lstStyle/>
          <a:p>
            <a:r>
              <a:rPr lang="en-GB" dirty="0">
                <a:hlinkClick r:id="rId2">
                  <a:extLst>
                    <a:ext uri="{A12FA001-AC4F-418D-AE19-62706E023703}">
                      <ahyp:hlinkClr xmlns:ahyp="http://schemas.microsoft.com/office/drawing/2018/hyperlinkcolor" val="tx"/>
                    </a:ext>
                  </a:extLst>
                </a:hlinkClick>
              </a:rPr>
              <a:t>Contact Public Health England here:</a:t>
            </a:r>
          </a:p>
          <a:p>
            <a:r>
              <a:rPr lang="en-GB" sz="1400" dirty="0">
                <a:solidFill>
                  <a:schemeClr val="accent4">
                    <a:lumMod val="50000"/>
                  </a:schemeClr>
                </a:solidFill>
                <a:hlinkClick r:id="rId2">
                  <a:extLst>
                    <a:ext uri="{A12FA001-AC4F-418D-AE19-62706E023703}">
                      <ahyp:hlinkClr xmlns:ahyp="http://schemas.microsoft.com/office/drawing/2018/hyperlinkcolor" val="tx"/>
                    </a:ext>
                  </a:extLst>
                </a:hlinkClick>
              </a:rPr>
              <a:t>Contacts: PHE regions and local centres - GOV.UK</a:t>
            </a:r>
            <a:endParaRPr lang="en-GB" sz="1400" dirty="0">
              <a:solidFill>
                <a:schemeClr val="accent4">
                  <a:lumMod val="50000"/>
                </a:schemeClr>
              </a:solidFill>
            </a:endParaRPr>
          </a:p>
          <a:p>
            <a:endParaRPr lang="en-GB" dirty="0"/>
          </a:p>
          <a:p>
            <a:r>
              <a:rPr lang="en-GB" dirty="0"/>
              <a:t>Health Protection Scotland here:</a:t>
            </a:r>
          </a:p>
          <a:p>
            <a:r>
              <a:rPr lang="en-GB" sz="1400" dirty="0">
                <a:solidFill>
                  <a:schemeClr val="accent4">
                    <a:lumMod val="50000"/>
                  </a:schemeClr>
                </a:solidFill>
                <a:hlinkClick r:id="rId3">
                  <a:extLst>
                    <a:ext uri="{A12FA001-AC4F-418D-AE19-62706E023703}">
                      <ahyp:hlinkClr xmlns:ahyp="http://schemas.microsoft.com/office/drawing/2018/hyperlinkcolor" val="tx"/>
                    </a:ext>
                  </a:extLst>
                </a:hlinkClick>
              </a:rPr>
              <a:t>HPS Website - Contact Us - Health Protection Scotland</a:t>
            </a:r>
            <a:endParaRPr lang="en-GB" sz="1400" dirty="0">
              <a:solidFill>
                <a:schemeClr val="accent4">
                  <a:lumMod val="50000"/>
                </a:schemeClr>
              </a:solidFill>
            </a:endParaRPr>
          </a:p>
          <a:p>
            <a:endParaRPr lang="en-GB" sz="1400" dirty="0">
              <a:solidFill>
                <a:schemeClr val="accent6"/>
              </a:solidFill>
            </a:endParaRPr>
          </a:p>
          <a:p>
            <a:r>
              <a:rPr lang="en-GB" sz="2000" dirty="0"/>
              <a:t>Public Health Wales here:</a:t>
            </a:r>
          </a:p>
          <a:p>
            <a:r>
              <a:rPr lang="en-GB" sz="1400" dirty="0">
                <a:hlinkClick r:id="rId4"/>
              </a:rPr>
              <a:t>Contact Us - Public Health Wales</a:t>
            </a:r>
            <a:endParaRPr lang="en-GB" sz="1400" dirty="0"/>
          </a:p>
          <a:p>
            <a:endParaRPr lang="en-GB" sz="1400" dirty="0"/>
          </a:p>
          <a:p>
            <a:r>
              <a:rPr lang="en-GB" sz="1900" dirty="0"/>
              <a:t>Public Health Agency Northern Ireland here:</a:t>
            </a:r>
          </a:p>
          <a:p>
            <a:endParaRPr lang="en-GB" sz="1400" dirty="0"/>
          </a:p>
          <a:p>
            <a:r>
              <a:rPr lang="en-GB" sz="1400" dirty="0">
                <a:solidFill>
                  <a:schemeClr val="accent4">
                    <a:lumMod val="50000"/>
                  </a:schemeClr>
                </a:solidFill>
                <a:hlinkClick r:id="rId5">
                  <a:extLst>
                    <a:ext uri="{A12FA001-AC4F-418D-AE19-62706E023703}">
                      <ahyp:hlinkClr xmlns:ahyp="http://schemas.microsoft.com/office/drawing/2018/hyperlinkcolor" val="tx"/>
                    </a:ext>
                  </a:extLst>
                </a:hlinkClick>
              </a:rPr>
              <a:t>Public Health Agency | </a:t>
            </a:r>
            <a:r>
              <a:rPr lang="en-GB" sz="1400" dirty="0" err="1">
                <a:solidFill>
                  <a:schemeClr val="accent4">
                    <a:lumMod val="50000"/>
                  </a:schemeClr>
                </a:solidFill>
                <a:hlinkClick r:id="rId5">
                  <a:extLst>
                    <a:ext uri="{A12FA001-AC4F-418D-AE19-62706E023703}">
                      <ahyp:hlinkClr xmlns:ahyp="http://schemas.microsoft.com/office/drawing/2018/hyperlinkcolor" val="tx"/>
                    </a:ext>
                  </a:extLst>
                </a:hlinkClick>
              </a:rPr>
              <a:t>nidirect</a:t>
            </a:r>
            <a:endParaRPr lang="en-GB" sz="1400" dirty="0">
              <a:solidFill>
                <a:schemeClr val="accent4">
                  <a:lumMod val="50000"/>
                </a:schemeClr>
              </a:solidFill>
            </a:endParaRPr>
          </a:p>
        </p:txBody>
      </p:sp>
      <p:sp>
        <p:nvSpPr>
          <p:cNvPr id="3" name="Title 2">
            <a:extLst>
              <a:ext uri="{FF2B5EF4-FFF2-40B4-BE49-F238E27FC236}">
                <a16:creationId xmlns:a16="http://schemas.microsoft.com/office/drawing/2014/main" id="{795B203F-9A7B-4A98-AE24-C6C44F8888F6}"/>
              </a:ext>
            </a:extLst>
          </p:cNvPr>
          <p:cNvSpPr>
            <a:spLocks noGrp="1"/>
          </p:cNvSpPr>
          <p:nvPr>
            <p:ph type="title"/>
          </p:nvPr>
        </p:nvSpPr>
        <p:spPr>
          <a:xfrm>
            <a:off x="2057399" y="592140"/>
            <a:ext cx="6475413" cy="332308"/>
          </a:xfrm>
        </p:spPr>
        <p:txBody>
          <a:bodyPr>
            <a:normAutofit fontScale="90000"/>
          </a:bodyPr>
          <a:lstStyle/>
          <a:p>
            <a:r>
              <a:rPr lang="en-GB" dirty="0"/>
              <a:t>Useful Links 1</a:t>
            </a:r>
          </a:p>
        </p:txBody>
      </p:sp>
    </p:spTree>
    <p:extLst>
      <p:ext uri="{BB962C8B-B14F-4D97-AF65-F5344CB8AC3E}">
        <p14:creationId xmlns:p14="http://schemas.microsoft.com/office/powerpoint/2010/main" val="2259478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383853-C9B5-43A7-9517-304E5855F091}"/>
              </a:ext>
            </a:extLst>
          </p:cNvPr>
          <p:cNvSpPr>
            <a:spLocks noGrp="1"/>
          </p:cNvSpPr>
          <p:nvPr>
            <p:ph idx="1"/>
          </p:nvPr>
        </p:nvSpPr>
        <p:spPr>
          <a:xfrm>
            <a:off x="1475126" y="1194956"/>
            <a:ext cx="6705836" cy="3584318"/>
          </a:xfrm>
        </p:spPr>
        <p:txBody>
          <a:bodyPr>
            <a:normAutofit fontScale="25000" lnSpcReduction="20000"/>
          </a:bodyPr>
          <a:lstStyle/>
          <a:p>
            <a:endParaRPr lang="en-GB" sz="4400" dirty="0">
              <a:hlinkClick r:id="rId2">
                <a:extLst>
                  <a:ext uri="{A12FA001-AC4F-418D-AE19-62706E023703}">
                    <ahyp:hlinkClr xmlns:ahyp="http://schemas.microsoft.com/office/drawing/2018/hyperlinkcolor" val="tx"/>
                  </a:ext>
                </a:extLst>
              </a:hlinkClick>
            </a:endParaRPr>
          </a:p>
          <a:p>
            <a:r>
              <a:rPr lang="en-GB" sz="4400" dirty="0"/>
              <a:t>UNISON general advice on Covid-19 </a:t>
            </a:r>
            <a:r>
              <a:rPr lang="en-GB" sz="4400" dirty="0">
                <a:solidFill>
                  <a:schemeClr val="accent4">
                    <a:lumMod val="75000"/>
                  </a:schemeClr>
                </a:solidFill>
                <a:hlinkClick r:id="rId2">
                  <a:extLst>
                    <a:ext uri="{A12FA001-AC4F-418D-AE19-62706E023703}">
                      <ahyp:hlinkClr xmlns:ahyp="http://schemas.microsoft.com/office/drawing/2018/hyperlinkcolor" val="tx"/>
                    </a:ext>
                  </a:extLst>
                </a:hlinkClick>
              </a:rPr>
              <a:t>https://www.unison.org.uk/content/uploads/2020/02/Coronavirus-Advice-2.pdf</a:t>
            </a:r>
            <a:endParaRPr lang="en-GB" sz="4400" dirty="0">
              <a:solidFill>
                <a:schemeClr val="accent4">
                  <a:lumMod val="75000"/>
                </a:schemeClr>
              </a:solidFill>
            </a:endParaRPr>
          </a:p>
          <a:p>
            <a:endParaRPr lang="en-GB" sz="4400" dirty="0"/>
          </a:p>
          <a:p>
            <a:r>
              <a:rPr lang="en-US" altLang="en-US" sz="4400" b="0" dirty="0">
                <a:latin typeface="Arial" panose="020B0604020202020204" pitchFamily="34" charset="0"/>
                <a:cs typeface="Arial" panose="020B0604020202020204" pitchFamily="34" charset="0"/>
                <a:hlinkClick r:id="rId3"/>
              </a:rPr>
              <a:t>Coronavirus: your rights at work | UNISON National</a:t>
            </a:r>
          </a:p>
          <a:p>
            <a:r>
              <a:rPr lang="en-GB" sz="4400" dirty="0"/>
              <a:t>TUC Education webinars </a:t>
            </a:r>
          </a:p>
          <a:p>
            <a:pPr fontAlgn="base"/>
            <a:r>
              <a:rPr lang="en-GB" sz="4400" dirty="0"/>
              <a:t>TUC are planning a series of coronavirus related webinars delivered by TUC policy experts. Each webinar will provide up to date information on specific aspects of the crisis, including employment rights, health and safety and mental health. See the webinar held on March 16</a:t>
            </a:r>
            <a:r>
              <a:rPr lang="en-GB" sz="4400" baseline="30000" dirty="0"/>
              <a:t>th</a:t>
            </a:r>
            <a:r>
              <a:rPr lang="en-GB" sz="4400" dirty="0"/>
              <a:t> that focussed on health and safety at </a:t>
            </a:r>
            <a:r>
              <a:rPr lang="en-GB" sz="4400" u="sng" dirty="0">
                <a:hlinkClick r:id="rId4"/>
              </a:rPr>
              <a:t>https://youtu.be/93qU-CepK7I</a:t>
            </a:r>
            <a:r>
              <a:rPr lang="en-GB" sz="4400" dirty="0"/>
              <a:t>. To sign up to get webinar alerts </a:t>
            </a:r>
            <a:r>
              <a:rPr lang="en-GB" sz="4400" u="sng" dirty="0">
                <a:hlinkClick r:id="rId5"/>
              </a:rPr>
              <a:t>sign up</a:t>
            </a:r>
            <a:r>
              <a:rPr lang="en-GB" sz="4400" dirty="0"/>
              <a:t> . </a:t>
            </a:r>
          </a:p>
          <a:p>
            <a:endParaRPr lang="en-GB" sz="4400" dirty="0">
              <a:hlinkClick r:id="rId6"/>
            </a:endParaRPr>
          </a:p>
          <a:p>
            <a:r>
              <a:rPr lang="en-GB" sz="4400" dirty="0"/>
              <a:t>Public Health England Guidance</a:t>
            </a:r>
            <a:endParaRPr lang="en-GB" sz="4400" dirty="0">
              <a:hlinkClick r:id="rId2">
                <a:extLst>
                  <a:ext uri="{A12FA001-AC4F-418D-AE19-62706E023703}">
                    <ahyp:hlinkClr xmlns:ahyp="http://schemas.microsoft.com/office/drawing/2018/hyperlinkcolor" val="tx"/>
                  </a:ext>
                </a:extLst>
              </a:hlinkClick>
            </a:endParaRPr>
          </a:p>
          <a:p>
            <a:r>
              <a:rPr lang="en-GB" sz="4400" dirty="0">
                <a:hlinkClick r:id="rId6">
                  <a:extLst>
                    <a:ext uri="{A12FA001-AC4F-418D-AE19-62706E023703}">
                      <ahyp:hlinkClr xmlns:ahyp="http://schemas.microsoft.com/office/drawing/2018/hyperlinkcolor" val="tx"/>
                    </a:ext>
                  </a:extLst>
                </a:hlinkClick>
              </a:rPr>
              <a:t> </a:t>
            </a:r>
            <a:r>
              <a:rPr lang="en-GB" sz="4400" dirty="0">
                <a:solidFill>
                  <a:schemeClr val="accent4">
                    <a:lumMod val="75000"/>
                  </a:schemeClr>
                </a:solidFill>
                <a:hlinkClick r:id="rId6">
                  <a:extLst>
                    <a:ext uri="{A12FA001-AC4F-418D-AE19-62706E023703}">
                      <ahyp:hlinkClr xmlns:ahyp="http://schemas.microsoft.com/office/drawing/2018/hyperlinkcolor" val="tx"/>
                    </a:ext>
                  </a:extLst>
                </a:hlinkClick>
              </a:rPr>
              <a:t>Health England: Coronavirus (COVID-19): guidance for health professionals and other organisations</a:t>
            </a:r>
            <a:endParaRPr lang="en-GB" sz="4400" dirty="0">
              <a:solidFill>
                <a:schemeClr val="accent4">
                  <a:lumMod val="75000"/>
                </a:schemeClr>
              </a:solidFill>
            </a:endParaRPr>
          </a:p>
          <a:p>
            <a:r>
              <a:rPr lang="en-GB" sz="4400" dirty="0">
                <a:hlinkClick r:id="rId7"/>
              </a:rPr>
              <a:t>https://www.gov.uk/coronavirus</a:t>
            </a:r>
            <a:endParaRPr lang="en-GB" sz="4400" dirty="0"/>
          </a:p>
          <a:p>
            <a:r>
              <a:rPr lang="en-GB" sz="4400" dirty="0">
                <a:hlinkClick r:id="rId8"/>
              </a:rPr>
              <a:t>PHE: Coronavirus (COVID-19): What is self-isolation and why is it important?</a:t>
            </a:r>
            <a:endParaRPr lang="en-GB" sz="4400" dirty="0"/>
          </a:p>
          <a:p>
            <a:r>
              <a:rPr lang="en-GB" sz="4400" dirty="0">
                <a:hlinkClick r:id="rId9"/>
              </a:rPr>
              <a:t>https://www.gov.uk/government/organisations/public-health-england</a:t>
            </a:r>
            <a:endParaRPr lang="en-GB" sz="4400" dirty="0"/>
          </a:p>
          <a:p>
            <a:endParaRPr lang="en-GB" sz="4400" dirty="0">
              <a:hlinkClick r:id="rId10" tooltip="Coronavirus (COVID-19) Overview">
                <a:extLst>
                  <a:ext uri="{A12FA001-AC4F-418D-AE19-62706E023703}">
                    <ahyp:hlinkClr xmlns:ahyp="http://schemas.microsoft.com/office/drawing/2018/hyperlinkcolor" val="tx"/>
                  </a:ext>
                </a:extLst>
              </a:hlinkClick>
            </a:endParaRPr>
          </a:p>
          <a:p>
            <a:r>
              <a:rPr lang="en-GB" sz="4400" dirty="0">
                <a:solidFill>
                  <a:schemeClr val="accent4">
                    <a:lumMod val="75000"/>
                  </a:schemeClr>
                </a:solidFill>
                <a:hlinkClick r:id="rId10" tooltip="Coronavirus (COVID-19) Overview">
                  <a:extLst>
                    <a:ext uri="{A12FA001-AC4F-418D-AE19-62706E023703}">
                      <ahyp:hlinkClr xmlns:ahyp="http://schemas.microsoft.com/office/drawing/2018/hyperlinkcolor" val="tx"/>
                    </a:ext>
                  </a:extLst>
                </a:hlinkClick>
              </a:rPr>
              <a:t>NHS Advice</a:t>
            </a:r>
          </a:p>
          <a:p>
            <a:endParaRPr lang="en-GB" dirty="0">
              <a:hlinkClick r:id="rId10" tooltip="Coronavirus (COVID-19) Overview"/>
            </a:endParaRPr>
          </a:p>
          <a:p>
            <a:endParaRPr lang="en-GB" dirty="0">
              <a:hlinkClick r:id="rId10" tooltip="Coronavirus (COVID-19) Overview"/>
            </a:endParaRPr>
          </a:p>
          <a:p>
            <a:endParaRPr lang="en-GB" dirty="0">
              <a:hlinkClick r:id="rId10" tooltip="Coronavirus (COVID-19) Overview"/>
            </a:endParaRPr>
          </a:p>
          <a:p>
            <a:endParaRPr lang="en-GB" dirty="0">
              <a:hlinkClick r:id="rId10" tooltip="Coronavirus (COVID-19) Overview"/>
            </a:endParaRPr>
          </a:p>
          <a:p>
            <a:endParaRPr lang="en-GB" dirty="0"/>
          </a:p>
          <a:p>
            <a:endParaRPr lang="en-GB" dirty="0"/>
          </a:p>
          <a:p>
            <a:endParaRPr lang="en-GB" dirty="0"/>
          </a:p>
        </p:txBody>
      </p:sp>
      <p:sp>
        <p:nvSpPr>
          <p:cNvPr id="3" name="Title 2">
            <a:extLst>
              <a:ext uri="{FF2B5EF4-FFF2-40B4-BE49-F238E27FC236}">
                <a16:creationId xmlns:a16="http://schemas.microsoft.com/office/drawing/2014/main" id="{C23E2923-6CF4-4059-8DAF-C522B0EFE74A}"/>
              </a:ext>
            </a:extLst>
          </p:cNvPr>
          <p:cNvSpPr>
            <a:spLocks noGrp="1"/>
          </p:cNvSpPr>
          <p:nvPr>
            <p:ph type="title"/>
          </p:nvPr>
        </p:nvSpPr>
        <p:spPr>
          <a:xfrm>
            <a:off x="1590337" y="483507"/>
            <a:ext cx="6475413" cy="594635"/>
          </a:xfrm>
        </p:spPr>
        <p:txBody>
          <a:bodyPr/>
          <a:lstStyle/>
          <a:p>
            <a:r>
              <a:rPr lang="en-GB" dirty="0"/>
              <a:t>Useful Links 2</a:t>
            </a:r>
          </a:p>
        </p:txBody>
      </p:sp>
    </p:spTree>
    <p:extLst>
      <p:ext uri="{BB962C8B-B14F-4D97-AF65-F5344CB8AC3E}">
        <p14:creationId xmlns:p14="http://schemas.microsoft.com/office/powerpoint/2010/main" val="2362944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45210-3190-45C4-B1DE-F8805EBA1A2E}"/>
              </a:ext>
            </a:extLst>
          </p:cNvPr>
          <p:cNvSpPr>
            <a:spLocks noGrp="1"/>
          </p:cNvSpPr>
          <p:nvPr>
            <p:ph idx="1"/>
          </p:nvPr>
        </p:nvSpPr>
        <p:spPr>
          <a:xfrm>
            <a:off x="2051050" y="1125415"/>
            <a:ext cx="6464299" cy="3469033"/>
          </a:xfrm>
        </p:spPr>
        <p:txBody>
          <a:bodyPr>
            <a:normAutofit fontScale="47500" lnSpcReduction="20000"/>
          </a:bodyPr>
          <a:lstStyle/>
          <a:p>
            <a:endParaRPr lang="en-GB" dirty="0"/>
          </a:p>
          <a:p>
            <a:r>
              <a:rPr lang="en-GB" dirty="0"/>
              <a:t>Main COVID-19 advice page </a:t>
            </a:r>
          </a:p>
          <a:p>
            <a:r>
              <a:rPr lang="en-GB" u="sng" dirty="0">
                <a:solidFill>
                  <a:schemeClr val="accent4">
                    <a:lumMod val="50000"/>
                  </a:schemeClr>
                </a:solidFill>
                <a:hlinkClick r:id="rId2">
                  <a:extLst>
                    <a:ext uri="{A12FA001-AC4F-418D-AE19-62706E023703}">
                      <ahyp:hlinkClr xmlns:ahyp="http://schemas.microsoft.com/office/drawing/2018/hyperlinkcolor" val="tx"/>
                    </a:ext>
                  </a:extLst>
                </a:hlinkClick>
              </a:rPr>
              <a:t>https://www.unison.org.uk/coronavirus-rights-work/</a:t>
            </a:r>
            <a:endParaRPr lang="en-GB" dirty="0">
              <a:solidFill>
                <a:schemeClr val="accent4">
                  <a:lumMod val="50000"/>
                </a:schemeClr>
              </a:solidFill>
            </a:endParaRPr>
          </a:p>
          <a:p>
            <a:r>
              <a:rPr lang="en-GB" dirty="0"/>
              <a:t>Main PPE Guidance</a:t>
            </a:r>
          </a:p>
          <a:p>
            <a:r>
              <a:rPr lang="en-GB" u="sng" dirty="0">
                <a:solidFill>
                  <a:schemeClr val="accent4">
                    <a:lumMod val="50000"/>
                  </a:schemeClr>
                </a:solidFill>
                <a:hlinkClick r:id="rId3">
                  <a:extLst>
                    <a:ext uri="{A12FA001-AC4F-418D-AE19-62706E023703}">
                      <ahyp:hlinkClr xmlns:ahyp="http://schemas.microsoft.com/office/drawing/2018/hyperlinkcolor" val="tx"/>
                    </a:ext>
                  </a:extLst>
                </a:hlinkClick>
              </a:rPr>
              <a:t>https://www.unison.org.uk/coronavirus-rights-work/personal-protective-equipment-coronavirus/</a:t>
            </a:r>
            <a:endParaRPr lang="en-GB" dirty="0">
              <a:solidFill>
                <a:schemeClr val="accent4">
                  <a:lumMod val="50000"/>
                </a:schemeClr>
              </a:solidFill>
            </a:endParaRPr>
          </a:p>
          <a:p>
            <a:r>
              <a:rPr lang="en-GB" dirty="0"/>
              <a:t>Existing COVID-19 Bargaining Guides</a:t>
            </a:r>
          </a:p>
          <a:p>
            <a:r>
              <a:rPr lang="en-GB" u="sng" dirty="0">
                <a:solidFill>
                  <a:schemeClr val="accent4">
                    <a:lumMod val="50000"/>
                  </a:schemeClr>
                </a:solidFill>
                <a:hlinkClick r:id="rId4">
                  <a:extLst>
                    <a:ext uri="{A12FA001-AC4F-418D-AE19-62706E023703}">
                      <ahyp:hlinkClr xmlns:ahyp="http://schemas.microsoft.com/office/drawing/2018/hyperlinkcolor" val="tx"/>
                    </a:ext>
                  </a:extLst>
                </a:hlinkClick>
              </a:rPr>
              <a:t>https://www.unison.org.uk/get-involved/in-your-workplace/key-documents-tools-activists/bargaining-guides/</a:t>
            </a:r>
            <a:endParaRPr lang="en-GB" dirty="0">
              <a:solidFill>
                <a:schemeClr val="accent4">
                  <a:lumMod val="50000"/>
                </a:schemeClr>
              </a:solidFill>
            </a:endParaRPr>
          </a:p>
          <a:p>
            <a:r>
              <a:rPr lang="en-GB" dirty="0"/>
              <a:t> </a:t>
            </a:r>
          </a:p>
          <a:p>
            <a:r>
              <a:rPr lang="en-GB" dirty="0"/>
              <a:t>Outside UNISON</a:t>
            </a:r>
          </a:p>
          <a:p>
            <a:r>
              <a:rPr lang="en-GB" dirty="0"/>
              <a:t>Public Health Advice Page central hub for PPE</a:t>
            </a:r>
          </a:p>
          <a:p>
            <a:r>
              <a:rPr lang="en-GB" u="sng" dirty="0">
                <a:solidFill>
                  <a:schemeClr val="accent4">
                    <a:lumMod val="50000"/>
                  </a:schemeClr>
                </a:solidFill>
                <a:hlinkClick r:id="rId5">
                  <a:extLst>
                    <a:ext uri="{A12FA001-AC4F-418D-AE19-62706E023703}">
                      <ahyp:hlinkClr xmlns:ahyp="http://schemas.microsoft.com/office/drawing/2018/hyperlinkcolor" val="tx"/>
                    </a:ext>
                  </a:extLst>
                </a:hlinkClick>
              </a:rPr>
              <a:t>https://www.gov.uk/government/publications/wuhan-novel-coronavirus-infection-prevention-and-control?utm_source=7c916e5e-b965-44d0-a304-cf38d248abba&amp;utm_medium=email&amp;utm_campaign=govuk-notifications&amp;utm_content=immediate</a:t>
            </a:r>
            <a:endParaRPr lang="en-GB" dirty="0">
              <a:solidFill>
                <a:schemeClr val="accent4">
                  <a:lumMod val="50000"/>
                </a:schemeClr>
              </a:solidFill>
            </a:endParaRPr>
          </a:p>
          <a:p>
            <a:r>
              <a:rPr lang="en-GB" dirty="0"/>
              <a:t> </a:t>
            </a:r>
          </a:p>
          <a:p>
            <a:r>
              <a:rPr lang="en-GB" dirty="0"/>
              <a:t>HSE sources</a:t>
            </a:r>
          </a:p>
          <a:p>
            <a:r>
              <a:rPr lang="en-GB" u="sng" dirty="0">
                <a:solidFill>
                  <a:schemeClr val="accent4">
                    <a:lumMod val="50000"/>
                  </a:schemeClr>
                </a:solidFill>
                <a:hlinkClick r:id="rId6">
                  <a:extLst>
                    <a:ext uri="{A12FA001-AC4F-418D-AE19-62706E023703}">
                      <ahyp:hlinkClr xmlns:ahyp="http://schemas.microsoft.com/office/drawing/2018/hyperlinkcolor" val="tx"/>
                    </a:ext>
                  </a:extLst>
                </a:hlinkClick>
              </a:rPr>
              <a:t>https://www.hse.gov.uk/news/coronavirus.htm</a:t>
            </a:r>
            <a:endParaRPr lang="en-GB" dirty="0">
              <a:solidFill>
                <a:schemeClr val="accent4">
                  <a:lumMod val="50000"/>
                </a:schemeClr>
              </a:solidFill>
            </a:endParaRPr>
          </a:p>
          <a:p>
            <a:endParaRPr lang="en-GB" dirty="0"/>
          </a:p>
        </p:txBody>
      </p:sp>
      <p:sp>
        <p:nvSpPr>
          <p:cNvPr id="3" name="Title 2">
            <a:extLst>
              <a:ext uri="{FF2B5EF4-FFF2-40B4-BE49-F238E27FC236}">
                <a16:creationId xmlns:a16="http://schemas.microsoft.com/office/drawing/2014/main" id="{089DEF75-9F90-4556-B8C4-8F913C761DB0}"/>
              </a:ext>
            </a:extLst>
          </p:cNvPr>
          <p:cNvSpPr>
            <a:spLocks noGrp="1"/>
          </p:cNvSpPr>
          <p:nvPr>
            <p:ph type="title"/>
          </p:nvPr>
        </p:nvSpPr>
        <p:spPr>
          <a:xfrm>
            <a:off x="2057399" y="549052"/>
            <a:ext cx="6475413" cy="322261"/>
          </a:xfrm>
        </p:spPr>
        <p:txBody>
          <a:bodyPr>
            <a:normAutofit/>
          </a:bodyPr>
          <a:lstStyle/>
          <a:p>
            <a:r>
              <a:rPr lang="en-GB" sz="1600" dirty="0"/>
              <a:t>Useful </a:t>
            </a:r>
            <a:r>
              <a:rPr lang="en-GB" sz="1600"/>
              <a:t>Links 3</a:t>
            </a:r>
            <a:endParaRPr lang="en-GB" sz="1600" dirty="0"/>
          </a:p>
        </p:txBody>
      </p:sp>
    </p:spTree>
    <p:extLst>
      <p:ext uri="{BB962C8B-B14F-4D97-AF65-F5344CB8AC3E}">
        <p14:creationId xmlns:p14="http://schemas.microsoft.com/office/powerpoint/2010/main" val="36436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AB574C-1433-4665-8C4A-5E309455D3C5}"/>
              </a:ext>
            </a:extLst>
          </p:cNvPr>
          <p:cNvSpPr>
            <a:spLocks noGrp="1"/>
          </p:cNvSpPr>
          <p:nvPr>
            <p:ph idx="1"/>
          </p:nvPr>
        </p:nvSpPr>
        <p:spPr/>
        <p:txBody>
          <a:bodyPr>
            <a:normAutofit fontScale="92500"/>
          </a:bodyPr>
          <a:lstStyle/>
          <a:p>
            <a:pPr marL="342900" indent="-342900">
              <a:buFont typeface="Arial" panose="020B0604020202020204" pitchFamily="34" charset="0"/>
              <a:buChar char="•"/>
            </a:pPr>
            <a:r>
              <a:rPr lang="en-GB" dirty="0"/>
              <a:t>Investigate potential hazards</a:t>
            </a:r>
          </a:p>
          <a:p>
            <a:pPr marL="342900" indent="-342900">
              <a:buFont typeface="Arial" panose="020B0604020202020204" pitchFamily="34" charset="0"/>
              <a:buChar char="•"/>
            </a:pPr>
            <a:r>
              <a:rPr lang="en-GB" dirty="0"/>
              <a:t>Investigate complaints by employees</a:t>
            </a:r>
          </a:p>
          <a:p>
            <a:pPr marL="342900" indent="-342900">
              <a:buFont typeface="Arial" panose="020B0604020202020204" pitchFamily="34" charset="0"/>
              <a:buChar char="•"/>
            </a:pPr>
            <a:r>
              <a:rPr lang="en-GB" dirty="0"/>
              <a:t>Take up issues with employer</a:t>
            </a:r>
          </a:p>
          <a:p>
            <a:pPr marL="342900" indent="-342900">
              <a:buFont typeface="Arial" panose="020B0604020202020204" pitchFamily="34" charset="0"/>
              <a:buChar char="•"/>
            </a:pPr>
            <a:r>
              <a:rPr lang="en-GB" dirty="0"/>
              <a:t>Carry out inspections</a:t>
            </a:r>
          </a:p>
          <a:p>
            <a:pPr marL="342900" indent="-342900">
              <a:buFont typeface="Arial" panose="020B0604020202020204" pitchFamily="34" charset="0"/>
              <a:buChar char="•"/>
            </a:pPr>
            <a:r>
              <a:rPr lang="en-GB" dirty="0"/>
              <a:t>Access health and safety information from employer</a:t>
            </a:r>
          </a:p>
          <a:p>
            <a:pPr marL="342900" indent="-342900">
              <a:buFont typeface="Arial" panose="020B0604020202020204" pitchFamily="34" charset="0"/>
              <a:buChar char="•"/>
            </a:pPr>
            <a:r>
              <a:rPr lang="en-GB" dirty="0"/>
              <a:t>Paid time off to do above</a:t>
            </a:r>
          </a:p>
          <a:p>
            <a:pPr marL="342900" indent="-342900">
              <a:buFont typeface="Arial" panose="020B0604020202020204" pitchFamily="34" charset="0"/>
              <a:buChar char="•"/>
            </a:pPr>
            <a:r>
              <a:rPr lang="en-GB" dirty="0"/>
              <a:t>Paid time off to get trained</a:t>
            </a:r>
          </a:p>
          <a:p>
            <a:endParaRPr lang="en-GB" dirty="0"/>
          </a:p>
        </p:txBody>
      </p:sp>
      <p:sp>
        <p:nvSpPr>
          <p:cNvPr id="3" name="Title 2">
            <a:extLst>
              <a:ext uri="{FF2B5EF4-FFF2-40B4-BE49-F238E27FC236}">
                <a16:creationId xmlns:a16="http://schemas.microsoft.com/office/drawing/2014/main" id="{8A4D68E3-F329-4293-81BF-6DC488FE7985}"/>
              </a:ext>
            </a:extLst>
          </p:cNvPr>
          <p:cNvSpPr>
            <a:spLocks noGrp="1"/>
          </p:cNvSpPr>
          <p:nvPr>
            <p:ph type="title"/>
          </p:nvPr>
        </p:nvSpPr>
        <p:spPr/>
        <p:txBody>
          <a:bodyPr/>
          <a:lstStyle/>
          <a:p>
            <a:r>
              <a:rPr lang="en-GB" dirty="0"/>
              <a:t>Health and Safety Reps Legal Functions</a:t>
            </a:r>
          </a:p>
        </p:txBody>
      </p:sp>
    </p:spTree>
    <p:extLst>
      <p:ext uri="{BB962C8B-B14F-4D97-AF65-F5344CB8AC3E}">
        <p14:creationId xmlns:p14="http://schemas.microsoft.com/office/powerpoint/2010/main" val="3581747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3C2626-851E-4CED-BFED-F0F71F000CB6}"/>
              </a:ext>
            </a:extLst>
          </p:cNvPr>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GB" b="0" dirty="0"/>
              <a:t>Consult in good time</a:t>
            </a:r>
          </a:p>
          <a:p>
            <a:pPr marL="342900" indent="-342900">
              <a:buFont typeface="Arial" panose="020B0604020202020204" pitchFamily="34" charset="0"/>
              <a:buChar char="•"/>
            </a:pPr>
            <a:r>
              <a:rPr lang="en-GB" b="0" dirty="0"/>
              <a:t>Give out necessary information</a:t>
            </a:r>
          </a:p>
          <a:p>
            <a:pPr marL="342900" indent="-342900">
              <a:buFont typeface="Arial" panose="020B0604020202020204" pitchFamily="34" charset="0"/>
              <a:buChar char="•"/>
            </a:pPr>
            <a:r>
              <a:rPr lang="en-GB" b="0" dirty="0"/>
              <a:t>Inform what to do if exposed to risk</a:t>
            </a:r>
          </a:p>
          <a:p>
            <a:pPr marL="342900" indent="-342900">
              <a:buFont typeface="Arial" panose="020B0604020202020204" pitchFamily="34" charset="0"/>
              <a:buChar char="•"/>
            </a:pPr>
            <a:r>
              <a:rPr lang="en-GB" b="0" dirty="0"/>
              <a:t>Give paid time off for H&amp;S duties and training</a:t>
            </a:r>
          </a:p>
          <a:p>
            <a:pPr marL="342900" indent="-342900">
              <a:buFont typeface="Arial" panose="020B0604020202020204" pitchFamily="34" charset="0"/>
              <a:buChar char="•"/>
            </a:pPr>
            <a:r>
              <a:rPr lang="en-GB" b="0" dirty="0"/>
              <a:t>Provide facilities to assist reps functions</a:t>
            </a:r>
          </a:p>
          <a:p>
            <a:endParaRPr lang="en-GB" b="0" dirty="0"/>
          </a:p>
          <a:p>
            <a:r>
              <a:rPr lang="en-GB" b="0" dirty="0"/>
              <a:t>Role of rep and duties of employer laid down in law. Health and Safety Executive oversees law</a:t>
            </a:r>
          </a:p>
          <a:p>
            <a:endParaRPr lang="en-GB" dirty="0"/>
          </a:p>
        </p:txBody>
      </p:sp>
      <p:sp>
        <p:nvSpPr>
          <p:cNvPr id="3" name="Title 2">
            <a:extLst>
              <a:ext uri="{FF2B5EF4-FFF2-40B4-BE49-F238E27FC236}">
                <a16:creationId xmlns:a16="http://schemas.microsoft.com/office/drawing/2014/main" id="{261B66BF-C39B-4D11-90F9-02EDEE2C1CAE}"/>
              </a:ext>
            </a:extLst>
          </p:cNvPr>
          <p:cNvSpPr>
            <a:spLocks noGrp="1"/>
          </p:cNvSpPr>
          <p:nvPr>
            <p:ph type="title"/>
          </p:nvPr>
        </p:nvSpPr>
        <p:spPr/>
        <p:txBody>
          <a:bodyPr/>
          <a:lstStyle/>
          <a:p>
            <a:r>
              <a:rPr lang="en-GB" dirty="0"/>
              <a:t>Employers Legal Duties to representatives</a:t>
            </a:r>
          </a:p>
        </p:txBody>
      </p:sp>
    </p:spTree>
    <p:extLst>
      <p:ext uri="{BB962C8B-B14F-4D97-AF65-F5344CB8AC3E}">
        <p14:creationId xmlns:p14="http://schemas.microsoft.com/office/powerpoint/2010/main" val="68208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51B98456-465D-C14A-B97F-DFAE458E6719}"/>
              </a:ext>
            </a:extLst>
          </p:cNvPr>
          <p:cNvSpPr>
            <a:spLocks noGrp="1"/>
          </p:cNvSpPr>
          <p:nvPr>
            <p:ph idx="1"/>
          </p:nvPr>
        </p:nvSpPr>
        <p:spPr/>
        <p:txBody>
          <a:bodyPr>
            <a:normAutofit fontScale="77500" lnSpcReduction="20000"/>
          </a:bodyPr>
          <a:lstStyle/>
          <a:p>
            <a:r>
              <a:rPr lang="en-US" dirty="0"/>
              <a:t>The Pre-Stage</a:t>
            </a:r>
          </a:p>
          <a:p>
            <a:r>
              <a:rPr lang="en-US" dirty="0"/>
              <a:t>Has your employer carried out a risk assessment?</a:t>
            </a:r>
          </a:p>
          <a:p>
            <a:pPr marL="342900" indent="-342900">
              <a:buFont typeface="Arial" panose="020B0604020202020204" pitchFamily="34" charset="0"/>
              <a:buChar char="•"/>
            </a:pPr>
            <a:r>
              <a:rPr lang="en-US" dirty="0"/>
              <a:t>Have you seen it in writing?</a:t>
            </a:r>
          </a:p>
          <a:p>
            <a:pPr marL="342900" indent="-342900">
              <a:buFont typeface="Arial" panose="020B0604020202020204" pitchFamily="34" charset="0"/>
              <a:buChar char="•"/>
            </a:pPr>
            <a:r>
              <a:rPr lang="en-US" dirty="0"/>
              <a:t>Who developed it?</a:t>
            </a:r>
            <a:endParaRPr lang="en-US" u="sng" dirty="0"/>
          </a:p>
          <a:p>
            <a:pPr marL="342900" indent="-342900">
              <a:buFont typeface="Arial" panose="020B0604020202020204" pitchFamily="34" charset="0"/>
              <a:buChar char="•"/>
            </a:pPr>
            <a:r>
              <a:rPr lang="en-US" dirty="0"/>
              <a:t>Who else was involved? </a:t>
            </a:r>
            <a:r>
              <a:rPr lang="en-US" dirty="0" err="1"/>
              <a:t>e.g</a:t>
            </a:r>
            <a:r>
              <a:rPr lang="en-US" dirty="0"/>
              <a:t> UNISON?</a:t>
            </a:r>
          </a:p>
          <a:p>
            <a:pPr marL="342900" indent="-342900">
              <a:buFont typeface="Arial" panose="020B0604020202020204" pitchFamily="34" charset="0"/>
              <a:buChar char="•"/>
            </a:pPr>
            <a:r>
              <a:rPr lang="en-US" dirty="0"/>
              <a:t>Has employer followed government advice?</a:t>
            </a:r>
          </a:p>
          <a:p>
            <a:pPr marL="342900" indent="-342900">
              <a:buFont typeface="Arial" panose="020B0604020202020204" pitchFamily="34" charset="0"/>
              <a:buChar char="•"/>
            </a:pPr>
            <a:r>
              <a:rPr lang="en-US" dirty="0"/>
              <a:t>Has the risk assessment incorporated the 5 stage approach? See further </a:t>
            </a:r>
          </a:p>
          <a:p>
            <a:pPr marL="342900" indent="-342900">
              <a:buFont typeface="Arial" panose="020B0604020202020204" pitchFamily="34" charset="0"/>
              <a:buChar char="•"/>
            </a:pPr>
            <a:r>
              <a:rPr lang="en-US" dirty="0"/>
              <a:t>Is a Competent Person responsible for the </a:t>
            </a:r>
            <a:r>
              <a:rPr lang="en-US"/>
              <a:t>Risk Assessment? </a:t>
            </a:r>
            <a:endParaRPr lang="en-US" dirty="0"/>
          </a:p>
        </p:txBody>
      </p:sp>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p:txBody>
          <a:bodyPr/>
          <a:lstStyle/>
          <a:p>
            <a:r>
              <a:rPr lang="en-US" dirty="0"/>
              <a:t>The Role of Risk Assessment and the Five Stage Approach</a:t>
            </a:r>
          </a:p>
        </p:txBody>
      </p:sp>
    </p:spTree>
    <p:extLst>
      <p:ext uri="{BB962C8B-B14F-4D97-AF65-F5344CB8AC3E}">
        <p14:creationId xmlns:p14="http://schemas.microsoft.com/office/powerpoint/2010/main" val="1400244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8ACB87-B432-4DC9-861F-6AF81ACE3E28}"/>
              </a:ext>
            </a:extLst>
          </p:cNvPr>
          <p:cNvSpPr>
            <a:spLocks noGrp="1"/>
          </p:cNvSpPr>
          <p:nvPr>
            <p:ph idx="1"/>
          </p:nvPr>
        </p:nvSpPr>
        <p:spPr>
          <a:xfrm>
            <a:off x="2051050" y="1537855"/>
            <a:ext cx="6464299" cy="3056593"/>
          </a:xfrm>
        </p:spPr>
        <p:txBody>
          <a:bodyPr/>
          <a:lstStyle/>
          <a:p>
            <a:r>
              <a:rPr lang="en-GB" dirty="0"/>
              <a:t>Someone who is capable of identifying existing and predictable hazards which are dangerous to employees and who has authorisation to take prompt corrective measures to eliminate them.</a:t>
            </a:r>
          </a:p>
          <a:p>
            <a:endParaRPr lang="en-GB" dirty="0"/>
          </a:p>
          <a:p>
            <a:r>
              <a:rPr lang="en-GB" dirty="0"/>
              <a:t>Who is the competent person for your work place?</a:t>
            </a:r>
          </a:p>
        </p:txBody>
      </p:sp>
      <p:sp>
        <p:nvSpPr>
          <p:cNvPr id="3" name="Title 2">
            <a:extLst>
              <a:ext uri="{FF2B5EF4-FFF2-40B4-BE49-F238E27FC236}">
                <a16:creationId xmlns:a16="http://schemas.microsoft.com/office/drawing/2014/main" id="{4D3C9E22-1510-487B-880A-8B34786E6436}"/>
              </a:ext>
            </a:extLst>
          </p:cNvPr>
          <p:cNvSpPr>
            <a:spLocks noGrp="1"/>
          </p:cNvSpPr>
          <p:nvPr>
            <p:ph type="title"/>
          </p:nvPr>
        </p:nvSpPr>
        <p:spPr>
          <a:xfrm>
            <a:off x="2057399" y="592139"/>
            <a:ext cx="6475413" cy="737897"/>
          </a:xfrm>
        </p:spPr>
        <p:txBody>
          <a:bodyPr/>
          <a:lstStyle/>
          <a:p>
            <a:r>
              <a:rPr lang="en-GB" dirty="0"/>
              <a:t>A Competent Person</a:t>
            </a:r>
          </a:p>
        </p:txBody>
      </p:sp>
    </p:spTree>
    <p:extLst>
      <p:ext uri="{BB962C8B-B14F-4D97-AF65-F5344CB8AC3E}">
        <p14:creationId xmlns:p14="http://schemas.microsoft.com/office/powerpoint/2010/main" val="119412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0869FF-4722-4B9B-AB45-A2BC3ABA80F2}"/>
              </a:ext>
            </a:extLst>
          </p:cNvPr>
          <p:cNvSpPr>
            <a:spLocks noGrp="1"/>
          </p:cNvSpPr>
          <p:nvPr>
            <p:ph idx="1"/>
          </p:nvPr>
        </p:nvSpPr>
        <p:spPr>
          <a:xfrm>
            <a:off x="2051050" y="1356527"/>
            <a:ext cx="6464299" cy="3237921"/>
          </a:xfrm>
        </p:spPr>
        <p:txBody>
          <a:bodyPr>
            <a:normAutofit/>
          </a:bodyPr>
          <a:lstStyle/>
          <a:p>
            <a:r>
              <a:rPr lang="en-GB" dirty="0"/>
              <a:t>The Corona-Virus</a:t>
            </a:r>
          </a:p>
          <a:p>
            <a:endParaRPr lang="en-GB" dirty="0"/>
          </a:p>
          <a:p>
            <a:r>
              <a:rPr lang="en-GB" dirty="0"/>
              <a:t>Can be fatal</a:t>
            </a:r>
          </a:p>
          <a:p>
            <a:r>
              <a:rPr lang="en-GB" dirty="0"/>
              <a:t>Can cause long term damage</a:t>
            </a:r>
          </a:p>
          <a:p>
            <a:endParaRPr lang="en-GB" dirty="0"/>
          </a:p>
          <a:p>
            <a:r>
              <a:rPr lang="en-GB" dirty="0"/>
              <a:t>Amplification of the Hazard – Although you may not have an adverse reaction, someone you pass it on it may suffer the above</a:t>
            </a:r>
          </a:p>
        </p:txBody>
      </p:sp>
      <p:sp>
        <p:nvSpPr>
          <p:cNvPr id="3" name="Title 2">
            <a:extLst>
              <a:ext uri="{FF2B5EF4-FFF2-40B4-BE49-F238E27FC236}">
                <a16:creationId xmlns:a16="http://schemas.microsoft.com/office/drawing/2014/main" id="{8CC61B3C-5B55-42CD-BA07-8C3E5C07A71E}"/>
              </a:ext>
            </a:extLst>
          </p:cNvPr>
          <p:cNvSpPr>
            <a:spLocks noGrp="1"/>
          </p:cNvSpPr>
          <p:nvPr>
            <p:ph type="title"/>
          </p:nvPr>
        </p:nvSpPr>
        <p:spPr>
          <a:xfrm>
            <a:off x="2057399" y="592139"/>
            <a:ext cx="6475413" cy="563421"/>
          </a:xfrm>
        </p:spPr>
        <p:txBody>
          <a:bodyPr/>
          <a:lstStyle/>
          <a:p>
            <a:r>
              <a:rPr lang="en-GB" dirty="0"/>
              <a:t>Stage 1 Identify the Hazard</a:t>
            </a:r>
          </a:p>
        </p:txBody>
      </p:sp>
    </p:spTree>
    <p:extLst>
      <p:ext uri="{BB962C8B-B14F-4D97-AF65-F5344CB8AC3E}">
        <p14:creationId xmlns:p14="http://schemas.microsoft.com/office/powerpoint/2010/main" val="1380097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615B61-3A84-44C0-A736-646BAEC0CBFD}"/>
              </a:ext>
            </a:extLst>
          </p:cNvPr>
          <p:cNvSpPr>
            <a:spLocks noGrp="1"/>
          </p:cNvSpPr>
          <p:nvPr>
            <p:ph idx="1"/>
          </p:nvPr>
        </p:nvSpPr>
        <p:spPr/>
        <p:txBody>
          <a:bodyPr/>
          <a:lstStyle/>
          <a:p>
            <a:r>
              <a:rPr lang="en-GB" dirty="0"/>
              <a:t>Potentially all at work, but especially those in contact with:</a:t>
            </a:r>
          </a:p>
          <a:p>
            <a:pPr marL="342900" indent="-342900">
              <a:buFont typeface="Arial" panose="020B0604020202020204" pitchFamily="34" charset="0"/>
              <a:buChar char="•"/>
            </a:pPr>
            <a:r>
              <a:rPr lang="en-GB" dirty="0"/>
              <a:t>Patients</a:t>
            </a:r>
          </a:p>
          <a:p>
            <a:pPr marL="342900" indent="-342900">
              <a:buFont typeface="Arial" panose="020B0604020202020204" pitchFamily="34" charset="0"/>
              <a:buChar char="•"/>
            </a:pPr>
            <a:r>
              <a:rPr lang="en-GB" dirty="0"/>
              <a:t>Clients</a:t>
            </a:r>
          </a:p>
          <a:p>
            <a:pPr marL="342900" indent="-342900">
              <a:buFont typeface="Arial" panose="020B0604020202020204" pitchFamily="34" charset="0"/>
              <a:buChar char="•"/>
            </a:pPr>
            <a:r>
              <a:rPr lang="en-GB" dirty="0"/>
              <a:t>Members of the public</a:t>
            </a:r>
          </a:p>
          <a:p>
            <a:pPr marL="342900" indent="-342900">
              <a:buFont typeface="Arial" panose="020B0604020202020204" pitchFamily="34" charset="0"/>
              <a:buChar char="•"/>
            </a:pPr>
            <a:r>
              <a:rPr lang="en-GB" dirty="0"/>
              <a:t>Colleagues travelling to work by public transport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
        <p:nvSpPr>
          <p:cNvPr id="3" name="Title 2">
            <a:extLst>
              <a:ext uri="{FF2B5EF4-FFF2-40B4-BE49-F238E27FC236}">
                <a16:creationId xmlns:a16="http://schemas.microsoft.com/office/drawing/2014/main" id="{3D057D7A-C0E8-4F7A-8C65-B9AA15F4041B}"/>
              </a:ext>
            </a:extLst>
          </p:cNvPr>
          <p:cNvSpPr>
            <a:spLocks noGrp="1"/>
          </p:cNvSpPr>
          <p:nvPr>
            <p:ph type="title"/>
          </p:nvPr>
        </p:nvSpPr>
        <p:spPr/>
        <p:txBody>
          <a:bodyPr/>
          <a:lstStyle/>
          <a:p>
            <a:r>
              <a:rPr lang="en-GB" dirty="0"/>
              <a:t>Stage 2  Employer must decide who might be harmed and how</a:t>
            </a:r>
          </a:p>
        </p:txBody>
      </p:sp>
    </p:spTree>
    <p:extLst>
      <p:ext uri="{BB962C8B-B14F-4D97-AF65-F5344CB8AC3E}">
        <p14:creationId xmlns:p14="http://schemas.microsoft.com/office/powerpoint/2010/main" val="2016071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67B352-6B1D-408C-9522-7E282D49595E}"/>
              </a:ext>
            </a:extLst>
          </p:cNvPr>
          <p:cNvSpPr>
            <a:spLocks noGrp="1"/>
          </p:cNvSpPr>
          <p:nvPr>
            <p:ph idx="1"/>
          </p:nvPr>
        </p:nvSpPr>
        <p:spPr/>
        <p:txBody>
          <a:bodyPr>
            <a:normAutofit lnSpcReduction="10000"/>
          </a:bodyPr>
          <a:lstStyle/>
          <a:p>
            <a:r>
              <a:rPr lang="en-GB" dirty="0"/>
              <a:t>Those age 70 or over and anyone with certain chronic medical conditions including:</a:t>
            </a:r>
          </a:p>
          <a:p>
            <a:pPr marL="342900" indent="-342900">
              <a:buFont typeface="Arial" panose="020B0604020202020204" pitchFamily="34" charset="0"/>
              <a:buChar char="•"/>
            </a:pPr>
            <a:r>
              <a:rPr lang="en-GB" dirty="0"/>
              <a:t>Asthma</a:t>
            </a:r>
          </a:p>
          <a:p>
            <a:pPr marL="342900" indent="-342900">
              <a:buFont typeface="Arial" panose="020B0604020202020204" pitchFamily="34" charset="0"/>
              <a:buChar char="•"/>
            </a:pPr>
            <a:r>
              <a:rPr lang="en-GB" dirty="0"/>
              <a:t>Bronchitis</a:t>
            </a:r>
          </a:p>
          <a:p>
            <a:pPr marL="342900" indent="-342900">
              <a:buFont typeface="Arial" panose="020B0604020202020204" pitchFamily="34" charset="0"/>
              <a:buChar char="•"/>
            </a:pPr>
            <a:r>
              <a:rPr lang="en-GB" dirty="0"/>
              <a:t>Diabetes</a:t>
            </a:r>
          </a:p>
          <a:p>
            <a:pPr marL="342900" indent="-342900">
              <a:buFont typeface="Arial" panose="020B0604020202020204" pitchFamily="34" charset="0"/>
              <a:buChar char="•"/>
            </a:pPr>
            <a:r>
              <a:rPr lang="en-GB" dirty="0" err="1"/>
              <a:t>Emphysemia</a:t>
            </a:r>
            <a:endParaRPr lang="en-GB" dirty="0"/>
          </a:p>
          <a:p>
            <a:pPr marL="342900" indent="-342900">
              <a:buFont typeface="Arial" panose="020B0604020202020204" pitchFamily="34" charset="0"/>
              <a:buChar char="•"/>
            </a:pPr>
            <a:r>
              <a:rPr lang="en-GB" dirty="0"/>
              <a:t>For full list check useful links at the end of these slides</a:t>
            </a:r>
          </a:p>
        </p:txBody>
      </p:sp>
      <p:sp>
        <p:nvSpPr>
          <p:cNvPr id="3" name="Title 2">
            <a:extLst>
              <a:ext uri="{FF2B5EF4-FFF2-40B4-BE49-F238E27FC236}">
                <a16:creationId xmlns:a16="http://schemas.microsoft.com/office/drawing/2014/main" id="{F1CD6971-C903-4C7F-ADB2-D684561A9BA3}"/>
              </a:ext>
            </a:extLst>
          </p:cNvPr>
          <p:cNvSpPr>
            <a:spLocks noGrp="1"/>
          </p:cNvSpPr>
          <p:nvPr>
            <p:ph type="title"/>
          </p:nvPr>
        </p:nvSpPr>
        <p:spPr/>
        <p:txBody>
          <a:bodyPr/>
          <a:lstStyle/>
          <a:p>
            <a:r>
              <a:rPr lang="en-GB" dirty="0"/>
              <a:t>Stage 2  Employer must decide who might be harmed and how</a:t>
            </a:r>
          </a:p>
        </p:txBody>
      </p:sp>
    </p:spTree>
    <p:extLst>
      <p:ext uri="{BB962C8B-B14F-4D97-AF65-F5344CB8AC3E}">
        <p14:creationId xmlns:p14="http://schemas.microsoft.com/office/powerpoint/2010/main" val="1782455791"/>
      </p:ext>
    </p:extLst>
  </p:cSld>
  <p:clrMapOvr>
    <a:masterClrMapping/>
  </p:clrMapOvr>
</p:sld>
</file>

<file path=ppt/theme/theme1.xml><?xml version="1.0" encoding="utf-8"?>
<a:theme xmlns:a="http://schemas.openxmlformats.org/drawingml/2006/main" name="Office Theme">
  <a:themeElements>
    <a:clrScheme name="UNISON 1">
      <a:dk1>
        <a:srgbClr val="1A1A1A"/>
      </a:dk1>
      <a:lt1>
        <a:srgbClr val="FFFFFF"/>
      </a:lt1>
      <a:dk2>
        <a:srgbClr val="B3B3B3"/>
      </a:dk2>
      <a:lt2>
        <a:srgbClr val="E6E6E6"/>
      </a:lt2>
      <a:accent1>
        <a:srgbClr val="00FF00"/>
      </a:accent1>
      <a:accent2>
        <a:srgbClr val="33CC00"/>
      </a:accent2>
      <a:accent3>
        <a:srgbClr val="339900"/>
      </a:accent3>
      <a:accent4>
        <a:srgbClr val="9966FF"/>
      </a:accent4>
      <a:accent5>
        <a:srgbClr val="6633CC"/>
      </a:accent5>
      <a:accent6>
        <a:srgbClr val="663399"/>
      </a:accent6>
      <a:hlink>
        <a:srgbClr val="3300FF"/>
      </a:hlink>
      <a:folHlink>
        <a:srgbClr val="FFD10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lgn="l">
          <a:defRPr dirty="0" smtClean="0"/>
        </a:defPPr>
      </a:lstStyle>
    </a:txDef>
  </a:objectDefaults>
  <a:extraClrSchemeLst/>
  <a:extLst>
    <a:ext uri="{05A4C25C-085E-4340-85A3-A5531E510DB2}">
      <thm15:themeFamily xmlns:thm15="http://schemas.microsoft.com/office/thememl/2012/main" name="UNISON_Powerpoint_16-9 (1)" id="{8CB4581C-4CCF-4E2C-9819-58107E31EE4F}" vid="{C705350A-23B0-4082-96F2-E475497678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715070A556A34F847FEF14DC32508F" ma:contentTypeVersion="10" ma:contentTypeDescription="Create a new document." ma:contentTypeScope="" ma:versionID="ac07fe6ea4800460cce7011f4093ca4f">
  <xsd:schema xmlns:xsd="http://www.w3.org/2001/XMLSchema" xmlns:xs="http://www.w3.org/2001/XMLSchema" xmlns:p="http://schemas.microsoft.com/office/2006/metadata/properties" xmlns:ns3="b7d23937-48ce-4cb2-ba3e-26f778e5e3a9" targetNamespace="http://schemas.microsoft.com/office/2006/metadata/properties" ma:root="true" ma:fieldsID="91492f98ff6b97fa7792c89fe0fea0b5" ns3:_="">
    <xsd:import namespace="b7d23937-48ce-4cb2-ba3e-26f778e5e3a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d23937-48ce-4cb2-ba3e-26f778e5e3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36E022-4DD8-45A3-83C2-77C4CA508ADE}">
  <ds:schemaRefs>
    <ds:schemaRef ds:uri="http://schemas.microsoft.com/sharepoint/v3/contenttype/forms"/>
  </ds:schemaRefs>
</ds:datastoreItem>
</file>

<file path=customXml/itemProps2.xml><?xml version="1.0" encoding="utf-8"?>
<ds:datastoreItem xmlns:ds="http://schemas.openxmlformats.org/officeDocument/2006/customXml" ds:itemID="{5D450859-21F5-4651-8DB2-91B72D194C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d23937-48ce-4cb2-ba3e-26f778e5e3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B47A53-705F-49BE-984A-8F188CB340E8}">
  <ds:schemaRefs>
    <ds:schemaRef ds:uri="http://purl.org/dc/dcmitype/"/>
    <ds:schemaRef ds:uri="b7d23937-48ce-4cb2-ba3e-26f778e5e3a9"/>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Template>
  <TotalTime>561</TotalTime>
  <Words>1259</Words>
  <Application>Microsoft Office PowerPoint</Application>
  <PresentationFormat>On-screen Show (16:9)</PresentationFormat>
  <Paragraphs>191</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Helvetica Now Text</vt:lpstr>
      <vt:lpstr>Helvetica Now Text ExtraBold</vt:lpstr>
      <vt:lpstr>System Font</vt:lpstr>
      <vt:lpstr>Office Theme</vt:lpstr>
      <vt:lpstr>BASIC HEALTH AND SAFETY PRINCIPLES AND THE CORONAVIRUS</vt:lpstr>
      <vt:lpstr>Fighting against the virus</vt:lpstr>
      <vt:lpstr>Health and Safety Reps Legal Functions</vt:lpstr>
      <vt:lpstr>Employers Legal Duties to representatives</vt:lpstr>
      <vt:lpstr>The Role of Risk Assessment and the Five Stage Approach</vt:lpstr>
      <vt:lpstr>A Competent Person</vt:lpstr>
      <vt:lpstr>Stage 1 Identify the Hazard</vt:lpstr>
      <vt:lpstr>Stage 2  Employer must decide who might be harmed and how</vt:lpstr>
      <vt:lpstr>Stage 2  Employer must decide who might be harmed and how</vt:lpstr>
      <vt:lpstr>Stage 3  Estimate chance of harm and identify ways to reduce it</vt:lpstr>
      <vt:lpstr>Stage 3  Estimate chance of harm….</vt:lpstr>
      <vt:lpstr>Ways for employers to reduce harm </vt:lpstr>
      <vt:lpstr>Alternative options where people can’t work from home –Identify ways to reduce the threat</vt:lpstr>
      <vt:lpstr>Where people can’t work from home –Identify ways to reduce the threat</vt:lpstr>
      <vt:lpstr>Stage 4  Record and Apply Findings</vt:lpstr>
      <vt:lpstr>Five – Review the risk assessment and update if necessary</vt:lpstr>
      <vt:lpstr>If employer’s response inadequate</vt:lpstr>
      <vt:lpstr>Feeling unsafe at work?</vt:lpstr>
      <vt:lpstr>Feeling Unsafe? - Some escalation steps</vt:lpstr>
      <vt:lpstr>What if I don’t feel my workplace is safe? </vt:lpstr>
      <vt:lpstr>What if I don’t feel my workplace is safe? </vt:lpstr>
      <vt:lpstr>What if I don’t feel my workplace is safe? </vt:lpstr>
      <vt:lpstr>Useful Links 1</vt:lpstr>
      <vt:lpstr>Useful Links 2</vt:lpstr>
      <vt:lpstr>Useful Links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HEALTH AND SAFETY PRINCIPLES AND THE CORONA VIRUS</dc:title>
  <dc:creator>Lewis, Jim</dc:creator>
  <cp:lastModifiedBy>Lewis, Jim</cp:lastModifiedBy>
  <cp:revision>17</cp:revision>
  <dcterms:created xsi:type="dcterms:W3CDTF">2020-03-25T14:40:23Z</dcterms:created>
  <dcterms:modified xsi:type="dcterms:W3CDTF">2020-05-20T12:14:23Z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0x010100BF715070A556A34F847FEF14DC32508F</vt:lpwstr>
  </property>
</Properties>
</file>